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1.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8.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2.xml" ContentType="application/vnd.openxmlformats-officedocument.presentationml.slideLayout+xml"/>
  <Override PartName="/ppt/slideLayouts/slideLayout2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78.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79.xml" ContentType="application/vnd.openxmlformats-officedocument.presentationml.slideLayout+xml"/>
  <Override PartName="/ppt/slideLayouts/slideLayout70.xml" ContentType="application/vnd.openxmlformats-officedocument.presentationml.slideLayout+xml"/>
  <Override PartName="/ppt/slideLayouts/slideLayout17.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1.xml" ContentType="application/vnd.openxmlformats-officedocument.presentationml.slideLayout+xml"/>
  <Override PartName="/ppt/slideLayouts/slideLayout75.xml" ContentType="application/vnd.openxmlformats-officedocument.presentationml.slideLayout+xml"/>
  <Override PartName="/ppt/slideLayouts/slideLayout73.xml" ContentType="application/vnd.openxmlformats-officedocument.presentationml.slideLayout+xml"/>
  <Override PartName="/ppt/slideLayouts/slideLayout16.xml" ContentType="application/vnd.openxmlformats-officedocument.presentationml.slideLayout+xml"/>
  <Override PartName="/ppt/slideLayouts/slideLayout74.xml" ContentType="application/vnd.openxmlformats-officedocument.presentationml.slideLayout+xml"/>
  <Override PartName="/ppt/slideLayouts/slideLayout7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 id="2147483701" r:id="rId5"/>
    <p:sldMasterId id="2147483713" r:id="rId6"/>
    <p:sldMasterId id="2147483725" r:id="rId7"/>
  </p:sldMasterIdLst>
  <p:notesMasterIdLst>
    <p:notesMasterId r:id="rId21"/>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D776D-7294-49B9-82B4-D088FA4AD7A9}" type="datetimeFigureOut">
              <a:rPr lang="en-GB" smtClean="0"/>
              <a:t>16/09/2019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66106-CDCF-4F4D-B0EA-C433BF018785}" type="slidenum">
              <a:rPr lang="en-GB" smtClean="0"/>
              <a:t>‹#›</a:t>
            </a:fld>
            <a:endParaRPr lang="en-GB"/>
          </a:p>
        </p:txBody>
      </p:sp>
    </p:spTree>
    <p:extLst>
      <p:ext uri="{BB962C8B-B14F-4D97-AF65-F5344CB8AC3E}">
        <p14:creationId xmlns:p14="http://schemas.microsoft.com/office/powerpoint/2010/main" val="106256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Barnet Wellbeing Hub</a:t>
            </a:r>
          </a:p>
          <a:p>
            <a:r>
              <a:rPr lang="en-GB" dirty="0"/>
              <a:t>The Barnet Wellbeing Hub is the “front door” of the Barnet Wellbeing Service, where individuals are signposted on to the appropriate services. The Wellbeing Hub arose out of Barnet Clinical Commissioning Group’s Reimagining Mental Health Programme, the Breakfast Clubs and workshops associated with that process, and formally launched in April 2017.</a:t>
            </a:r>
          </a:p>
          <a:p>
            <a:r>
              <a:rPr lang="en-GB" dirty="0"/>
              <a:t>The Wellbeing Hub is a safe and welcoming facility for Barnet residents to access a range of community-based support services. It aims to:</a:t>
            </a:r>
          </a:p>
          <a:p>
            <a:r>
              <a:rPr lang="en-GB" dirty="0"/>
              <a:t>• Support people 16+ who could improve their wellbeing by accessing talking therapies, advocacy, information and community services/activities</a:t>
            </a:r>
          </a:p>
          <a:p>
            <a:r>
              <a:rPr lang="en-GB" dirty="0"/>
              <a:t>• Support community groups to develop a range of services through a formalised social prescribing process</a:t>
            </a:r>
          </a:p>
          <a:p>
            <a:r>
              <a:rPr lang="en-GB" dirty="0"/>
              <a:t>• Consolidate a joint offer across voluntary service providers with strong links into the statutory sector as a robust early intervention/prevention strategy for people who experience mental health issues</a:t>
            </a:r>
          </a:p>
          <a:p>
            <a:r>
              <a:rPr lang="en-GB" dirty="0"/>
              <a:t>• Develop a single pathway to a joined-up offer</a:t>
            </a:r>
          </a:p>
          <a:p>
            <a:r>
              <a:rPr lang="en-GB" dirty="0"/>
              <a:t>• Delay, reduce or prevent the need for formal health and social care intervention</a:t>
            </a:r>
          </a:p>
          <a:p>
            <a:r>
              <a:rPr lang="en-GB" dirty="0"/>
              <a:t>• Help to provide an integrated whole system model, ensuring the “right service is delivered from the first point of contact for the individual” and is easily accessible to people who fall in “gaps” between services</a:t>
            </a:r>
          </a:p>
          <a:p>
            <a:r>
              <a:rPr lang="en-GB" dirty="0"/>
              <a:t>• Develop a case for future joined up delivery and funding, creating efficiencies and clearer pathways to care in the future.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Barnet Wellbeing Hub offers a holistic approach to the overall health of residents offering signposting, information and advice, advocacy and talking therapies. The team is comprised of wellbeing navigators providing an Emotional Health Check (EHC) upon initial contact. Presented as a conversation, the EHC uses self-assessment for patients to clarify their quality of life by scoring themselves between 1-10 on multiple scales such as relationships, work/life balance, physical health and more. Once completed, the individual is presented with their personalised Wellbeing Plan which they can use to identify solutions to improve their wellbeing.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WHAT WE TRIALLED IN 2018-2019</a:t>
            </a:r>
          </a:p>
          <a:p>
            <a:r>
              <a:rPr lang="en-GB" dirty="0"/>
              <a:t>the Online Wellbeing Programme, was a live, video-based intervention, delivered by Mind Time Therapies via webinar over six-week periods for people to learn behavioural activation strategies they can use to improve their mental health. It was compliant with Step 2 IAPT, with access determined via clinical assessment scores as part of the Integrated Wellbeing Service. From March 2018 to March 2019, 612 people accessed the Online Wellbeing Programme.</a:t>
            </a:r>
          </a:p>
          <a:p>
            <a:endParaRPr lang="en-GB" dirty="0"/>
          </a:p>
          <a:p>
            <a:r>
              <a:rPr lang="en-GB" dirty="0"/>
              <a:t>The Wellbeing Hub is now listed on the EMIS NHS electronic referral system, which GPs can use to refer their patients. In the 2018/19 financial year, we received referrals from every GP surgery in the London Borough of Barnet at least once.</a:t>
            </a:r>
          </a:p>
          <a:p>
            <a:endParaRPr lang="en-GB" dirty="0"/>
          </a:p>
          <a:p>
            <a:r>
              <a:rPr lang="en-GB" dirty="0"/>
              <a:t>JCM group – </a:t>
            </a:r>
          </a:p>
          <a:p>
            <a:r>
              <a:rPr lang="en-GB" dirty="0"/>
              <a:t>Is a multisector partnership of social care and mental health experts –  this to determine whether these service users would benefit from an escalation to statutory services, thus avoiding deterioration in their mental health to a crisis level. Using this risk stratification approach, we were able to fast track at least 40% of the people who presented in this group.</a:t>
            </a:r>
          </a:p>
          <a:p>
            <a:endParaRPr lang="en-GB" dirty="0"/>
          </a:p>
          <a:p>
            <a:r>
              <a:rPr lang="en-GB" dirty="0"/>
              <a:t>COMMUNITY IAPT PROVISION</a:t>
            </a:r>
          </a:p>
          <a:p>
            <a:r>
              <a:rPr lang="en-GB" dirty="0"/>
              <a:t>This means that local community organisations with appropriate clinical supervision and governance can provide a blend of IAPT services to residents and report their access and recovery rates to NHS England through the Patient Case Management Information System (PCMIS). We are also delighted that Barnet Refugee Service has started to deliver post-traumatic stress disorder (PTSD) therapy in Farsi, Arabic and English, and plan to extend this programme to the wider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386EE-3D99-40D7-88F5-F5696CE2A3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48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service targeted  specifically  for  18-15yrs  and will provide  one  to one  therapy,  emotional  health checks and </a:t>
            </a:r>
            <a:r>
              <a:rPr lang="en-GB"/>
              <a:t>psycho-educational  workshops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386EE-3D99-40D7-88F5-F5696CE2A3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0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2B882A-0BB6-4352-86B7-7E15DD2A890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87234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2B882A-0BB6-4352-86B7-7E15DD2A890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125357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2B882A-0BB6-4352-86B7-7E15DD2A890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2020948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20" name="Straight Connector 19"/>
          <p:cNvCxnSpPr/>
          <p:nvPr userDrawn="1"/>
        </p:nvCxnSpPr>
        <p:spPr>
          <a:xfrm>
            <a:off x="11085461" y="-10934"/>
            <a:ext cx="1002368" cy="68580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0" y="0"/>
            <a:ext cx="12214583" cy="6870879"/>
            <a:chOff x="0" y="0"/>
            <a:chExt cx="12214583" cy="6870879"/>
          </a:xfrm>
        </p:grpSpPr>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Isosceles Triangle 26"/>
            <p:cNvSpPr/>
            <p:nvPr/>
          </p:nvSpPr>
          <p:spPr>
            <a:xfrm>
              <a:off x="8932333" y="3048000"/>
              <a:ext cx="3259667" cy="3810000"/>
            </a:xfrm>
            <a:prstGeom prst="triangle">
              <a:avLst>
                <a:gd name="adj" fmla="val 100000"/>
              </a:avLst>
            </a:prstGeom>
            <a:solidFill>
              <a:srgbClr val="223A7A"/>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97424" y="3602746"/>
              <a:ext cx="1817159" cy="3268133"/>
            </a:xfrm>
            <a:prstGeom prst="triangle">
              <a:avLst>
                <a:gd name="adj" fmla="val 100000"/>
              </a:avLst>
            </a:prstGeom>
            <a:solidFill>
              <a:srgbClr val="FFCA08"/>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738058" y="1628900"/>
            <a:ext cx="7766936" cy="1646302"/>
          </a:xfrm>
        </p:spPr>
        <p:txBody>
          <a:bodyPr anchor="b">
            <a:noAutofit/>
          </a:bodyPr>
          <a:lstStyle>
            <a:lvl1pPr algn="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38058" y="3275199"/>
            <a:ext cx="7766936" cy="1096899"/>
          </a:xfrm>
        </p:spPr>
        <p:txBody>
          <a:bodyPr anchor="t"/>
          <a:lstStyle>
            <a:lvl1pPr marL="0" indent="0" algn="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158795" y="6316752"/>
            <a:ext cx="683339" cy="365125"/>
          </a:xfrm>
        </p:spPr>
        <p:txBody>
          <a:bodyPr/>
          <a:lstStyle>
            <a:lvl1pPr>
              <a:defRPr sz="1400">
                <a:solidFill>
                  <a:schemeClr val="tx1"/>
                </a:solidFill>
              </a:defRPr>
            </a:lvl1pPr>
          </a:lstStyle>
          <a:p>
            <a:fld id="{9CDD327C-E60A-4AA1-A2C2-54A89A5D19C2}"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61" y="5132550"/>
            <a:ext cx="3870061" cy="1483523"/>
          </a:xfrm>
          <a:prstGeom prst="rect">
            <a:avLst/>
          </a:prstGeom>
        </p:spPr>
      </p:pic>
    </p:spTree>
    <p:extLst>
      <p:ext uri="{BB962C8B-B14F-4D97-AF65-F5344CB8AC3E}">
        <p14:creationId xmlns:p14="http://schemas.microsoft.com/office/powerpoint/2010/main" val="220393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71722" y="6271551"/>
            <a:ext cx="683339" cy="365125"/>
          </a:xfrm>
        </p:spPr>
        <p:txBody>
          <a:bodyPr/>
          <a:lstStyle>
            <a:lvl1pPr>
              <a:defRPr sz="1400"/>
            </a:lvl1pPr>
          </a:lstStyle>
          <a:p>
            <a:fld id="{9CDD327C-E60A-4AA1-A2C2-54A89A5D19C2}" type="slidenum">
              <a:rPr lang="en-GB" smtClean="0"/>
              <a:pPr/>
              <a:t>‹#›</a:t>
            </a:fld>
            <a:endParaRPr lang="en-GB"/>
          </a:p>
        </p:txBody>
      </p:sp>
    </p:spTree>
    <p:extLst>
      <p:ext uri="{BB962C8B-B14F-4D97-AF65-F5344CB8AC3E}">
        <p14:creationId xmlns:p14="http://schemas.microsoft.com/office/powerpoint/2010/main" val="6521806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1966672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2133824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374693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84078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2477484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226840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2B882A-0BB6-4352-86B7-7E15DD2A890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4113446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186228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2954503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CDD327C-E60A-4AA1-A2C2-54A89A5D19C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0306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33958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CDD327C-E60A-4AA1-A2C2-54A89A5D19C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2318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1958752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1582504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8C57B76-574E-427B-86F9-E8AFB07556B1}" type="datetimeFigureOut">
              <a:rPr lang="en-GB" smtClean="0"/>
              <a:t>16/09/2019</a:t>
            </a:fld>
            <a:endParaRPr lang="en-GB"/>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CDD327C-E60A-4AA1-A2C2-54A89A5D19C2}" type="slidenum">
              <a:rPr lang="en-GB" smtClean="0"/>
              <a:t>‹#›</a:t>
            </a:fld>
            <a:endParaRPr lang="en-GB"/>
          </a:p>
        </p:txBody>
      </p:sp>
    </p:spTree>
    <p:extLst>
      <p:ext uri="{BB962C8B-B14F-4D97-AF65-F5344CB8AC3E}">
        <p14:creationId xmlns:p14="http://schemas.microsoft.com/office/powerpoint/2010/main" val="145218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E2C1-6DC7-4E23-A546-950562DA51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95E85C-0B63-46DA-8426-F4AAD3C72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BA4F2A-39B5-4B58-81F4-9FDC4A49E759}"/>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5" name="Footer Placeholder 4">
            <a:extLst>
              <a:ext uri="{FF2B5EF4-FFF2-40B4-BE49-F238E27FC236}">
                <a16:creationId xmlns:a16="http://schemas.microsoft.com/office/drawing/2014/main" id="{2716D103-9EA2-424E-A4BB-7DD5F7D59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84D3A1-B8C8-4DAF-B39B-CB321687A8C0}"/>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9454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DF66-B3B9-4910-AE4E-9508C6EEAB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05DA88-3F8D-4C05-BF25-4379B7546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32AB7F-6D7E-4897-830A-83EA47D48655}"/>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5" name="Footer Placeholder 4">
            <a:extLst>
              <a:ext uri="{FF2B5EF4-FFF2-40B4-BE49-F238E27FC236}">
                <a16:creationId xmlns:a16="http://schemas.microsoft.com/office/drawing/2014/main" id="{3E34B234-2324-4ECE-BB58-82CA2E01C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94470-1951-4D51-B2C1-B3F4CB8D3F91}"/>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35988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2B882A-0BB6-4352-86B7-7E15DD2A890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905056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E252-A79D-46AA-BE60-CD6AF3A45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39E7D-4679-466F-A1DA-17C3C797CC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825EF-1BD7-40A3-B864-4ABB005489FB}"/>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5" name="Footer Placeholder 4">
            <a:extLst>
              <a:ext uri="{FF2B5EF4-FFF2-40B4-BE49-F238E27FC236}">
                <a16:creationId xmlns:a16="http://schemas.microsoft.com/office/drawing/2014/main" id="{B602C735-CD00-45B8-85FF-F66F74E3ED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433B58-DB6F-42DF-B868-458D151908DD}"/>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1093413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2D99-4A61-41EB-A7AE-1C7D2DEA10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706D34-8C9A-4CEC-A799-8CAA411624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7F8151-A99F-4DAF-851C-1F7BB73004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C78493-D668-4BA9-8E7E-49DFD663AC3A}"/>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6" name="Footer Placeholder 5">
            <a:extLst>
              <a:ext uri="{FF2B5EF4-FFF2-40B4-BE49-F238E27FC236}">
                <a16:creationId xmlns:a16="http://schemas.microsoft.com/office/drawing/2014/main" id="{B6C36C9A-75EB-4111-BE64-90CA55FC4A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B672BB-F3E1-4981-87F4-90A244821673}"/>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3059872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F4EC-23B4-4C8A-B852-215186598A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C45D94-1514-4D30-950A-5E52805FA0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B4F33-F271-4189-8184-5B9E55DFF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58485A-0AFC-4EB5-992C-62B1FEACE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D04AF-E023-4551-BD15-8404E9E38B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A71F99-69B2-4F99-97C9-1F1D40DAE717}"/>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8" name="Footer Placeholder 7">
            <a:extLst>
              <a:ext uri="{FF2B5EF4-FFF2-40B4-BE49-F238E27FC236}">
                <a16:creationId xmlns:a16="http://schemas.microsoft.com/office/drawing/2014/main" id="{F902D7A0-4185-46BF-87BA-02A364E152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764030-8BE5-4E5C-84B4-0C229A787B15}"/>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324343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622E-F9CA-4AE7-8E5B-0A8E881F14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3E2422-49F7-4E3D-964B-4D0782FDDB02}"/>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4" name="Footer Placeholder 3">
            <a:extLst>
              <a:ext uri="{FF2B5EF4-FFF2-40B4-BE49-F238E27FC236}">
                <a16:creationId xmlns:a16="http://schemas.microsoft.com/office/drawing/2014/main" id="{BABC66B8-BE75-4FEB-A8A3-8BCCD4EF68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4B93F0-3A6D-4972-B0BD-C0907CA2E6C0}"/>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1460817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ED47B-553E-4B63-AE51-DF980276FF69}"/>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3" name="Footer Placeholder 2">
            <a:extLst>
              <a:ext uri="{FF2B5EF4-FFF2-40B4-BE49-F238E27FC236}">
                <a16:creationId xmlns:a16="http://schemas.microsoft.com/office/drawing/2014/main" id="{81A3300D-F167-412C-AE39-3F710A8F70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9E9A7A-9E97-4773-9935-82A3829F8951}"/>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2291538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87A8-43BE-444B-94CA-AE282B5BF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A24F5D-8BC4-459A-A36F-F457165E3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D7F36B-4C39-4D52-9712-1D1B76B57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E5D0E-BC21-483F-92C9-CFBD6938DDEA}"/>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6" name="Footer Placeholder 5">
            <a:extLst>
              <a:ext uri="{FF2B5EF4-FFF2-40B4-BE49-F238E27FC236}">
                <a16:creationId xmlns:a16="http://schemas.microsoft.com/office/drawing/2014/main" id="{A1AB845F-FA13-4CED-8830-7A36E37AE5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37792C-D93F-462C-8E1C-DAD4BADFF616}"/>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2872817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1357-7381-4CBF-B119-83F504494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F31C12-F4D2-4CD6-A030-233527268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7C7272-CAA4-4805-B8A8-08ED0F3E2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808B3-689C-47B6-A64A-01ED8B6B5868}"/>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6" name="Footer Placeholder 5">
            <a:extLst>
              <a:ext uri="{FF2B5EF4-FFF2-40B4-BE49-F238E27FC236}">
                <a16:creationId xmlns:a16="http://schemas.microsoft.com/office/drawing/2014/main" id="{601789DA-57B6-4E64-B91A-8984E1CFC4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3251F8-B3BA-4F53-ADC9-8C83DFC457B6}"/>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2969840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E81B-0970-4ED0-BF9B-1BCE2BED76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27D27-C0C3-4D68-B3CC-B6519C757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CCB752-D374-4224-9BEB-8A376D511488}"/>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5" name="Footer Placeholder 4">
            <a:extLst>
              <a:ext uri="{FF2B5EF4-FFF2-40B4-BE49-F238E27FC236}">
                <a16:creationId xmlns:a16="http://schemas.microsoft.com/office/drawing/2014/main" id="{4EEC5B61-3928-4E3D-B513-F5424D3F4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25B7BF-B66A-474F-BDF7-8ABF92B80898}"/>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2250810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7C0F0-BD2E-4492-B53B-2E9F580448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DA3B6B-01BC-4B1A-9B90-71832383F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EFC40C-3DBA-4626-993E-1452B6A75801}"/>
              </a:ext>
            </a:extLst>
          </p:cNvPr>
          <p:cNvSpPr>
            <a:spLocks noGrp="1"/>
          </p:cNvSpPr>
          <p:nvPr>
            <p:ph type="dt" sz="half" idx="10"/>
          </p:nvPr>
        </p:nvSpPr>
        <p:spPr/>
        <p:txBody>
          <a:bodyPr/>
          <a:lstStyle/>
          <a:p>
            <a:fld id="{00F7E4B2-7733-44D6-9440-E1EF3BB59A0D}" type="datetimeFigureOut">
              <a:rPr lang="en-GB" smtClean="0"/>
              <a:t>16/09/2019</a:t>
            </a:fld>
            <a:endParaRPr lang="en-GB"/>
          </a:p>
        </p:txBody>
      </p:sp>
      <p:sp>
        <p:nvSpPr>
          <p:cNvPr id="5" name="Footer Placeholder 4">
            <a:extLst>
              <a:ext uri="{FF2B5EF4-FFF2-40B4-BE49-F238E27FC236}">
                <a16:creationId xmlns:a16="http://schemas.microsoft.com/office/drawing/2014/main" id="{F2AADCA2-6381-4CF6-BB6B-8E7EDA714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C5AB7F-15D5-4BBF-A0E5-666838198D99}"/>
              </a:ext>
            </a:extLst>
          </p:cNvPr>
          <p:cNvSpPr>
            <a:spLocks noGrp="1"/>
          </p:cNvSpPr>
          <p:nvPr>
            <p:ph type="sldNum" sz="quarter" idx="12"/>
          </p:nvPr>
        </p:nvSpPr>
        <p:spPr/>
        <p:txBody>
          <a:bodyPr/>
          <a:lstStyle/>
          <a:p>
            <a:fld id="{AA669FC1-1721-4D3B-9C95-B06879373FCD}" type="slidenum">
              <a:rPr lang="en-GB" smtClean="0"/>
              <a:t>‹#›</a:t>
            </a:fld>
            <a:endParaRPr lang="en-GB"/>
          </a:p>
        </p:txBody>
      </p:sp>
    </p:spTree>
    <p:extLst>
      <p:ext uri="{BB962C8B-B14F-4D97-AF65-F5344CB8AC3E}">
        <p14:creationId xmlns:p14="http://schemas.microsoft.com/office/powerpoint/2010/main" val="1620042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9FE088D0-9147-47D5-A260-9D43578BE7B5}" type="datetimeFigureOut">
              <a:rPr lang="en-GB" smtClean="0"/>
              <a:t>16/09/2019</a:t>
            </a:fld>
            <a:endParaRPr lang="en-GB" dirty="0"/>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GB" dirty="0"/>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C4526EA3-C52B-4DB2-A93E-15A74ADA3515}" type="slidenum">
              <a:rPr lang="en-GB" smtClean="0"/>
              <a:t>‹#›</a:t>
            </a:fld>
            <a:endParaRPr lang="en-GB" dirty="0"/>
          </a:p>
        </p:txBody>
      </p:sp>
    </p:spTree>
    <p:extLst>
      <p:ext uri="{BB962C8B-B14F-4D97-AF65-F5344CB8AC3E}">
        <p14:creationId xmlns:p14="http://schemas.microsoft.com/office/powerpoint/2010/main" val="26904248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2B882A-0BB6-4352-86B7-7E15DD2A890A}"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3564943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E088D0-9147-47D5-A260-9D43578BE7B5}"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526EA3-C52B-4DB2-A93E-15A74ADA3515}" type="slidenum">
              <a:rPr lang="en-GB" smtClean="0"/>
              <a:t>‹#›</a:t>
            </a:fld>
            <a:endParaRPr lang="en-GB" dirty="0"/>
          </a:p>
        </p:txBody>
      </p:sp>
    </p:spTree>
    <p:extLst>
      <p:ext uri="{BB962C8B-B14F-4D97-AF65-F5344CB8AC3E}">
        <p14:creationId xmlns:p14="http://schemas.microsoft.com/office/powerpoint/2010/main" val="718439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9FE088D0-9147-47D5-A260-9D43578BE7B5}" type="datetimeFigureOut">
              <a:rPr lang="en-GB" smtClean="0"/>
              <a:t>16/09/2019</a:t>
            </a:fld>
            <a:endParaRPr lang="en-GB" dirty="0"/>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GB" dirty="0"/>
          </a:p>
        </p:txBody>
      </p:sp>
      <p:sp>
        <p:nvSpPr>
          <p:cNvPr id="6" name="Slide Number Placeholder 5"/>
          <p:cNvSpPr>
            <a:spLocks noGrp="1"/>
          </p:cNvSpPr>
          <p:nvPr>
            <p:ph type="sldNum" sz="quarter" idx="12"/>
          </p:nvPr>
        </p:nvSpPr>
        <p:spPr>
          <a:xfrm>
            <a:off x="8978603" y="6555112"/>
            <a:ext cx="784448" cy="228600"/>
          </a:xfrm>
        </p:spPr>
        <p:txBody>
          <a:bodyPr/>
          <a:lstStyle/>
          <a:p>
            <a:fld id="{C4526EA3-C52B-4DB2-A93E-15A74ADA3515}" type="slidenum">
              <a:rPr lang="en-GB" smtClean="0"/>
              <a:t>‹#›</a:t>
            </a:fld>
            <a:endParaRPr lang="en-GB" dirty="0"/>
          </a:p>
        </p:txBody>
      </p:sp>
    </p:spTree>
    <p:extLst>
      <p:ext uri="{BB962C8B-B14F-4D97-AF65-F5344CB8AC3E}">
        <p14:creationId xmlns:p14="http://schemas.microsoft.com/office/powerpoint/2010/main" val="360733124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FE088D0-9147-47D5-A260-9D43578BE7B5}" type="datetimeFigureOut">
              <a:rPr lang="en-GB" smtClean="0"/>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526EA3-C52B-4DB2-A93E-15A74ADA3515}" type="slidenum">
              <a:rPr lang="en-GB" smtClean="0"/>
              <a:t>‹#›</a:t>
            </a:fld>
            <a:endParaRPr lang="en-GB" dirty="0"/>
          </a:p>
        </p:txBody>
      </p:sp>
    </p:spTree>
    <p:extLst>
      <p:ext uri="{BB962C8B-B14F-4D97-AF65-F5344CB8AC3E}">
        <p14:creationId xmlns:p14="http://schemas.microsoft.com/office/powerpoint/2010/main" val="1774423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FE088D0-9147-47D5-A260-9D43578BE7B5}" type="datetimeFigureOut">
              <a:rPr lang="en-GB" smtClean="0"/>
              <a:t>16/09/2019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4526EA3-C52B-4DB2-A93E-15A74ADA3515}" type="slidenum">
              <a:rPr lang="en-GB" smtClean="0"/>
              <a:t>‹#›</a:t>
            </a:fld>
            <a:endParaRPr lang="en-GB" dirty="0"/>
          </a:p>
        </p:txBody>
      </p:sp>
    </p:spTree>
    <p:extLst>
      <p:ext uri="{BB962C8B-B14F-4D97-AF65-F5344CB8AC3E}">
        <p14:creationId xmlns:p14="http://schemas.microsoft.com/office/powerpoint/2010/main" val="392902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FE088D0-9147-47D5-A260-9D43578BE7B5}" type="datetimeFigureOut">
              <a:rPr lang="en-GB" smtClean="0"/>
              <a:t>16/09/2019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526EA3-C52B-4DB2-A93E-15A74ADA3515}" type="slidenum">
              <a:rPr lang="en-GB" smtClean="0"/>
              <a:t>‹#›</a:t>
            </a:fld>
            <a:endParaRPr lang="en-GB" dirty="0"/>
          </a:p>
        </p:txBody>
      </p:sp>
    </p:spTree>
    <p:extLst>
      <p:ext uri="{BB962C8B-B14F-4D97-AF65-F5344CB8AC3E}">
        <p14:creationId xmlns:p14="http://schemas.microsoft.com/office/powerpoint/2010/main" val="2966534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FE088D0-9147-47D5-A260-9D43578BE7B5}" type="datetimeFigureOut">
              <a:rPr lang="en-GB" smtClean="0"/>
              <a:t>16/09/2019</a:t>
            </a:fld>
            <a:endParaRPr lang="en-GB"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dirty="0"/>
          </a:p>
        </p:txBody>
      </p:sp>
      <p:sp>
        <p:nvSpPr>
          <p:cNvPr id="4" name="Slide Number Placeholder 3"/>
          <p:cNvSpPr>
            <a:spLocks noGrp="1"/>
          </p:cNvSpPr>
          <p:nvPr>
            <p:ph type="sldNum" sz="quarter" idx="12"/>
          </p:nvPr>
        </p:nvSpPr>
        <p:spPr/>
        <p:txBody>
          <a:bodyPr/>
          <a:lstStyle/>
          <a:p>
            <a:fld id="{C4526EA3-C52B-4DB2-A93E-15A74ADA3515}" type="slidenum">
              <a:rPr lang="en-GB" smtClean="0"/>
              <a:t>‹#›</a:t>
            </a:fld>
            <a:endParaRPr lang="en-GB" dirty="0"/>
          </a:p>
        </p:txBody>
      </p:sp>
    </p:spTree>
    <p:extLst>
      <p:ext uri="{BB962C8B-B14F-4D97-AF65-F5344CB8AC3E}">
        <p14:creationId xmlns:p14="http://schemas.microsoft.com/office/powerpoint/2010/main" val="919602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FE088D0-9147-47D5-A260-9D43578BE7B5}" type="datetimeFigureOut">
              <a:rPr lang="en-GB" smtClean="0"/>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526EA3-C52B-4DB2-A93E-15A74ADA3515}" type="slidenum">
              <a:rPr lang="en-GB" smtClean="0"/>
              <a:t>‹#›</a:t>
            </a:fld>
            <a:endParaRPr lang="en-GB" dirty="0"/>
          </a:p>
        </p:txBody>
      </p:sp>
    </p:spTree>
    <p:extLst>
      <p:ext uri="{BB962C8B-B14F-4D97-AF65-F5344CB8AC3E}">
        <p14:creationId xmlns:p14="http://schemas.microsoft.com/office/powerpoint/2010/main" val="2995611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9FE088D0-9147-47D5-A260-9D43578BE7B5}" type="datetimeFigureOut">
              <a:rPr lang="en-GB" smtClean="0"/>
              <a:t>16/09/2019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526EA3-C52B-4DB2-A93E-15A74ADA3515}" type="slidenum">
              <a:rPr lang="en-GB" smtClean="0"/>
              <a:t>‹#›</a:t>
            </a:fld>
            <a:endParaRPr lang="en-GB" dirty="0"/>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a:t>Click icon to add picture</a:t>
            </a:r>
          </a:p>
        </p:txBody>
      </p:sp>
    </p:spTree>
    <p:extLst>
      <p:ext uri="{BB962C8B-B14F-4D97-AF65-F5344CB8AC3E}">
        <p14:creationId xmlns:p14="http://schemas.microsoft.com/office/powerpoint/2010/main" val="423828598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E088D0-9147-47D5-A260-9D43578BE7B5}" type="datetimeFigureOut">
              <a:rPr lang="en-GB" smtClean="0"/>
              <a:t>16/09/2019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526EA3-C52B-4DB2-A93E-15A74ADA3515}" type="slidenum">
              <a:rPr lang="en-GB" smtClean="0"/>
              <a:t>‹#›</a:t>
            </a:fld>
            <a:endParaRPr lang="en-GB" dirty="0"/>
          </a:p>
        </p:txBody>
      </p:sp>
    </p:spTree>
    <p:extLst>
      <p:ext uri="{BB962C8B-B14F-4D97-AF65-F5344CB8AC3E}">
        <p14:creationId xmlns:p14="http://schemas.microsoft.com/office/powerpoint/2010/main" val="610680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9FE088D0-9147-47D5-A260-9D43578BE7B5}" type="datetimeFigureOut">
              <a:rPr lang="en-GB" smtClean="0"/>
              <a:t>16/09/2019</a:t>
            </a:fld>
            <a:endParaRPr lang="en-GB" dirty="0"/>
          </a:p>
        </p:txBody>
      </p:sp>
      <p:sp>
        <p:nvSpPr>
          <p:cNvPr id="5" name="Footer Placeholder 4"/>
          <p:cNvSpPr>
            <a:spLocks noGrp="1"/>
          </p:cNvSpPr>
          <p:nvPr>
            <p:ph type="ftr" sz="quarter" idx="11"/>
          </p:nvPr>
        </p:nvSpPr>
        <p:spPr>
          <a:xfrm>
            <a:off x="609600" y="6556248"/>
            <a:ext cx="4876800" cy="228600"/>
          </a:xfrm>
        </p:spPr>
        <p:txBody>
          <a:bodyPr/>
          <a:lstStyle/>
          <a:p>
            <a:endParaRPr lang="en-GB" dirty="0"/>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C4526EA3-C52B-4DB2-A93E-15A74ADA3515}" type="slidenum">
              <a:rPr lang="en-GB" smtClean="0"/>
              <a:t>‹#›</a:t>
            </a:fld>
            <a:endParaRPr lang="en-GB" dirty="0"/>
          </a:p>
        </p:txBody>
      </p:sp>
    </p:spTree>
    <p:extLst>
      <p:ext uri="{BB962C8B-B14F-4D97-AF65-F5344CB8AC3E}">
        <p14:creationId xmlns:p14="http://schemas.microsoft.com/office/powerpoint/2010/main" val="225597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2B882A-0BB6-4352-86B7-7E15DD2A890A}" type="datetimeFigureOut">
              <a:rPr lang="en-GB" smtClean="0"/>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1712411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6301BC-4F73-4FDB-93CE-BABC6D19345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1731530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6301BC-4F73-4FDB-93CE-BABC6D19345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1138758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301BC-4F73-4FDB-93CE-BABC6D19345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468640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6301BC-4F73-4FDB-93CE-BABC6D19345A}"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2643420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6301BC-4F73-4FDB-93CE-BABC6D19345A}" type="datetimeFigureOut">
              <a:rPr lang="en-GB" smtClean="0"/>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2896751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6301BC-4F73-4FDB-93CE-BABC6D19345A}" type="datetimeFigureOut">
              <a:rPr lang="en-GB" smtClean="0"/>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103940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301BC-4F73-4FDB-93CE-BABC6D19345A}" type="datetimeFigureOut">
              <a:rPr lang="en-GB" smtClean="0"/>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2133731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301BC-4F73-4FDB-93CE-BABC6D19345A}"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498783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301BC-4F73-4FDB-93CE-BABC6D19345A}"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1183645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6301BC-4F73-4FDB-93CE-BABC6D19345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282489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2B882A-0BB6-4352-86B7-7E15DD2A890A}" type="datetimeFigureOut">
              <a:rPr lang="en-GB" smtClean="0"/>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31228168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6301BC-4F73-4FDB-93CE-BABC6D19345A}"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EA6D2-62D3-452A-9E45-456469B8F606}" type="slidenum">
              <a:rPr lang="en-GB" smtClean="0"/>
              <a:t>‹#›</a:t>
            </a:fld>
            <a:endParaRPr lang="en-GB"/>
          </a:p>
        </p:txBody>
      </p:sp>
    </p:spTree>
    <p:extLst>
      <p:ext uri="{BB962C8B-B14F-4D97-AF65-F5344CB8AC3E}">
        <p14:creationId xmlns:p14="http://schemas.microsoft.com/office/powerpoint/2010/main" val="663676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1175711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41788368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10849851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3524222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3853398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3425693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2132572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3074130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102665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B882A-0BB6-4352-86B7-7E15DD2A890A}" type="datetimeFigureOut">
              <a:rPr lang="en-GB" smtClean="0"/>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2593569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28087225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F0135-5615-42CF-890F-C3A76DF39D81}" type="slidenum">
              <a:rPr lang="en-US" smtClean="0"/>
              <a:t>‹#›</a:t>
            </a:fld>
            <a:endParaRPr lang="en-US" dirty="0"/>
          </a:p>
        </p:txBody>
      </p:sp>
    </p:spTree>
    <p:extLst>
      <p:ext uri="{BB962C8B-B14F-4D97-AF65-F5344CB8AC3E}">
        <p14:creationId xmlns:p14="http://schemas.microsoft.com/office/powerpoint/2010/main" val="13652460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74720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351910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30426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767946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67581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53272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287236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828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2B882A-0BB6-4352-86B7-7E15DD2A890A}"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15948633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090648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947086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0891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2B882A-0BB6-4352-86B7-7E15DD2A890A}"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170304-0343-4E01-8F5B-8A52AB99EBC0}" type="slidenum">
              <a:rPr lang="en-GB" smtClean="0"/>
              <a:t>‹#›</a:t>
            </a:fld>
            <a:endParaRPr lang="en-GB"/>
          </a:p>
        </p:txBody>
      </p:sp>
    </p:spTree>
    <p:extLst>
      <p:ext uri="{BB962C8B-B14F-4D97-AF65-F5344CB8AC3E}">
        <p14:creationId xmlns:p14="http://schemas.microsoft.com/office/powerpoint/2010/main" val="282635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B882A-0BB6-4352-86B7-7E15DD2A890A}" type="datetimeFigureOut">
              <a:rPr lang="en-GB" smtClean="0"/>
              <a:t>16/09/2019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70304-0343-4E01-8F5B-8A52AB99EBC0}" type="slidenum">
              <a:rPr lang="en-GB" smtClean="0"/>
              <a:t>‹#›</a:t>
            </a:fld>
            <a:endParaRPr lang="en-GB"/>
          </a:p>
        </p:txBody>
      </p:sp>
    </p:spTree>
    <p:extLst>
      <p:ext uri="{BB962C8B-B14F-4D97-AF65-F5344CB8AC3E}">
        <p14:creationId xmlns:p14="http://schemas.microsoft.com/office/powerpoint/2010/main" val="278279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147" y="5543975"/>
            <a:ext cx="1314025" cy="1314025"/>
          </a:xfrm>
          <a:prstGeom prst="rect">
            <a:avLst/>
          </a:prstGeom>
        </p:spPr>
      </p:pic>
      <p:grpSp>
        <p:nvGrpSpPr>
          <p:cNvPr id="7" name="Group 6"/>
          <p:cNvGrpSpPr/>
          <p:nvPr/>
        </p:nvGrpSpPr>
        <p:grpSpPr>
          <a:xfrm>
            <a:off x="8279243" y="-10934"/>
            <a:ext cx="3918979" cy="6868934"/>
            <a:chOff x="7425267" y="-2467"/>
            <a:chExt cx="4766732" cy="6868934"/>
          </a:xfrm>
        </p:grpSpPr>
        <p:cxnSp>
          <p:nvCxnSpPr>
            <p:cNvPr id="20" name="Straight Connector 19"/>
            <p:cNvCxnSpPr/>
            <p:nvPr/>
          </p:nvCxnSpPr>
          <p:spPr>
            <a:xfrm>
              <a:off x="10838526" y="-2467"/>
              <a:ext cx="1219200" cy="68580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5"/>
            <p:cNvSpPr/>
            <p:nvPr/>
          </p:nvSpPr>
          <p:spPr>
            <a:xfrm>
              <a:off x="11259277" y="0"/>
              <a:ext cx="929547" cy="6866467"/>
            </a:xfrm>
            <a:custGeom>
              <a:avLst/>
              <a:gdLst>
                <a:gd name="connsiteX0" fmla="*/ 0 w 2573311"/>
                <a:gd name="connsiteY0" fmla="*/ 0 h 6866467"/>
                <a:gd name="connsiteX1" fmla="*/ 2573311 w 2573311"/>
                <a:gd name="connsiteY1" fmla="*/ 0 h 6866467"/>
                <a:gd name="connsiteX2" fmla="*/ 2573311 w 2573311"/>
                <a:gd name="connsiteY2" fmla="*/ 6866467 h 6866467"/>
                <a:gd name="connsiteX3" fmla="*/ 1927214 w 2573311"/>
                <a:gd name="connsiteY3" fmla="*/ 6853588 h 6866467"/>
                <a:gd name="connsiteX4" fmla="*/ 0 w 2573311"/>
                <a:gd name="connsiteY4" fmla="*/ 0 h 6866467"/>
                <a:gd name="connsiteX0" fmla="*/ 0 w 3267971"/>
                <a:gd name="connsiteY0" fmla="*/ 0 h 6866467"/>
                <a:gd name="connsiteX1" fmla="*/ 3267971 w 3267971"/>
                <a:gd name="connsiteY1" fmla="*/ 0 h 6866467"/>
                <a:gd name="connsiteX2" fmla="*/ 3267971 w 3267971"/>
                <a:gd name="connsiteY2" fmla="*/ 6866467 h 6866467"/>
                <a:gd name="connsiteX3" fmla="*/ 2621874 w 3267971"/>
                <a:gd name="connsiteY3" fmla="*/ 6853588 h 6866467"/>
                <a:gd name="connsiteX4" fmla="*/ 0 w 3267971"/>
                <a:gd name="connsiteY4" fmla="*/ 0 h 6866467"/>
                <a:gd name="connsiteX0" fmla="*/ 0 w 3935911"/>
                <a:gd name="connsiteY0" fmla="*/ 0 h 6866467"/>
                <a:gd name="connsiteX1" fmla="*/ 3935911 w 3935911"/>
                <a:gd name="connsiteY1" fmla="*/ 0 h 6866467"/>
                <a:gd name="connsiteX2" fmla="*/ 3935911 w 3935911"/>
                <a:gd name="connsiteY2" fmla="*/ 6866467 h 6866467"/>
                <a:gd name="connsiteX3" fmla="*/ 3289814 w 3935911"/>
                <a:gd name="connsiteY3" fmla="*/ 6853588 h 6866467"/>
                <a:gd name="connsiteX4" fmla="*/ 0 w 3935911"/>
                <a:gd name="connsiteY4" fmla="*/ 0 h 6866467"/>
                <a:gd name="connsiteX0" fmla="*/ 0 w 3935911"/>
                <a:gd name="connsiteY0" fmla="*/ 0 h 6866467"/>
                <a:gd name="connsiteX1" fmla="*/ 3935911 w 3935911"/>
                <a:gd name="connsiteY1" fmla="*/ 0 h 6866467"/>
                <a:gd name="connsiteX2" fmla="*/ 3935911 w 3935911"/>
                <a:gd name="connsiteY2" fmla="*/ 6866467 h 6866467"/>
                <a:gd name="connsiteX3" fmla="*/ 3663861 w 3935911"/>
                <a:gd name="connsiteY3" fmla="*/ 6840709 h 6866467"/>
                <a:gd name="connsiteX4" fmla="*/ 0 w 3935911"/>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911" h="6866467">
                  <a:moveTo>
                    <a:pt x="0" y="0"/>
                  </a:moveTo>
                  <a:lnTo>
                    <a:pt x="3935911" y="0"/>
                  </a:lnTo>
                  <a:lnTo>
                    <a:pt x="3935911" y="6866467"/>
                  </a:lnTo>
                  <a:lnTo>
                    <a:pt x="3663861" y="6840709"/>
                  </a:lnTo>
                  <a:lnTo>
                    <a:pt x="0" y="0"/>
                  </a:lnTo>
                  <a:close/>
                </a:path>
              </a:pathLst>
            </a:custGeom>
            <a:solidFill>
              <a:srgbClr val="FFCA08"/>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userDrawn="1"/>
          </p:nvSpPr>
          <p:spPr>
            <a:xfrm>
              <a:off x="11259277" y="3048000"/>
              <a:ext cx="932722" cy="3810000"/>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985250" y="609600"/>
            <a:ext cx="9789686"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5250" y="2160589"/>
            <a:ext cx="9789685" cy="38807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433265" y="6309650"/>
            <a:ext cx="683339" cy="365125"/>
          </a:xfrm>
          <a:prstGeom prst="rect">
            <a:avLst/>
          </a:prstGeom>
        </p:spPr>
        <p:txBody>
          <a:bodyPr vert="horz" lIns="91440" tIns="45720" rIns="91440" bIns="45720" rtlCol="0" anchor="ctr"/>
          <a:lstStyle>
            <a:lvl1pPr algn="r">
              <a:defRPr sz="1400">
                <a:solidFill>
                  <a:schemeClr val="tx2"/>
                </a:solidFill>
              </a:defRPr>
            </a:lvl1pPr>
          </a:lstStyle>
          <a:p>
            <a:fld id="{9CDD327C-E60A-4AA1-A2C2-54A89A5D19C2}" type="slidenum">
              <a:rPr lang="en-GB" smtClean="0"/>
              <a:pPr/>
              <a:t>‹#›</a:t>
            </a:fld>
            <a:endParaRPr lang="en-GB"/>
          </a:p>
        </p:txBody>
      </p:sp>
      <p:sp>
        <p:nvSpPr>
          <p:cNvPr id="30" name="Isosceles Triangle 29"/>
          <p:cNvSpPr/>
          <p:nvPr userDrawn="1"/>
        </p:nvSpPr>
        <p:spPr>
          <a:xfrm rot="10800000">
            <a:off x="0" y="0"/>
            <a:ext cx="674725"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2062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67D57-ABC6-4784-AA9A-BD0CCECA9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620F22-686B-4ABC-A84D-B6EA20FD2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633B3A-4213-490C-885D-A56B16500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7E4B2-7733-44D6-9440-E1EF3BB59A0D}" type="datetimeFigureOut">
              <a:rPr lang="en-GB" smtClean="0"/>
              <a:t>16/09/2019</a:t>
            </a:fld>
            <a:endParaRPr lang="en-GB"/>
          </a:p>
        </p:txBody>
      </p:sp>
      <p:sp>
        <p:nvSpPr>
          <p:cNvPr id="5" name="Footer Placeholder 4">
            <a:extLst>
              <a:ext uri="{FF2B5EF4-FFF2-40B4-BE49-F238E27FC236}">
                <a16:creationId xmlns:a16="http://schemas.microsoft.com/office/drawing/2014/main" id="{9B799D3B-0588-4D5E-B555-AF9A06132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F139F4-6270-4908-91F4-1575F1FC23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69FC1-1721-4D3B-9C95-B06879373FCD}" type="slidenum">
              <a:rPr lang="en-GB" smtClean="0"/>
              <a:t>‹#›</a:t>
            </a:fld>
            <a:endParaRPr lang="en-GB"/>
          </a:p>
        </p:txBody>
      </p:sp>
    </p:spTree>
    <p:extLst>
      <p:ext uri="{BB962C8B-B14F-4D97-AF65-F5344CB8AC3E}">
        <p14:creationId xmlns:p14="http://schemas.microsoft.com/office/powerpoint/2010/main" val="23078940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9FE088D0-9147-47D5-A260-9D43578BE7B5}" type="datetimeFigureOut">
              <a:rPr lang="en-GB" smtClean="0"/>
              <a:t>16/09/2019</a:t>
            </a:fld>
            <a:endParaRPr lang="en-GB" dirty="0"/>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dirty="0"/>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4526EA3-C52B-4DB2-A93E-15A74ADA3515}" type="slidenum">
              <a:rPr lang="en-GB" smtClean="0"/>
              <a:t>‹#›</a:t>
            </a:fld>
            <a:endParaRPr lang="en-GB" dirty="0"/>
          </a:p>
        </p:txBody>
      </p:sp>
    </p:spTree>
    <p:extLst>
      <p:ext uri="{BB962C8B-B14F-4D97-AF65-F5344CB8AC3E}">
        <p14:creationId xmlns:p14="http://schemas.microsoft.com/office/powerpoint/2010/main" val="31389009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301BC-4F73-4FDB-93CE-BABC6D19345A}" type="datetimeFigureOut">
              <a:rPr lang="en-GB" smtClean="0"/>
              <a:t>16/09/2019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EA6D2-62D3-452A-9E45-456469B8F606}" type="slidenum">
              <a:rPr lang="en-GB" smtClean="0"/>
              <a:t>‹#›</a:t>
            </a:fld>
            <a:endParaRPr lang="en-GB"/>
          </a:p>
        </p:txBody>
      </p:sp>
    </p:spTree>
    <p:extLst>
      <p:ext uri="{BB962C8B-B14F-4D97-AF65-F5344CB8AC3E}">
        <p14:creationId xmlns:p14="http://schemas.microsoft.com/office/powerpoint/2010/main" val="5794878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F0135-5615-42CF-890F-C3A76DF39D81}" type="slidenum">
              <a:rPr lang="en-US" smtClean="0"/>
              <a:t>‹#›</a:t>
            </a:fld>
            <a:endParaRPr lang="en-US" dirty="0"/>
          </a:p>
        </p:txBody>
      </p:sp>
    </p:spTree>
    <p:extLst>
      <p:ext uri="{BB962C8B-B14F-4D97-AF65-F5344CB8AC3E}">
        <p14:creationId xmlns:p14="http://schemas.microsoft.com/office/powerpoint/2010/main" val="25909144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16/09/2019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40521847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1.xml"/><Relationship Id="rId5" Type="http://schemas.openxmlformats.org/officeDocument/2006/relationships/hyperlink" Target="mailto:info@barnetwellbeing.org.uk" TargetMode="External"/><Relationship Id="rId4" Type="http://schemas.openxmlformats.org/officeDocument/2006/relationships/hyperlink" Target="mailto:info@cmha.org.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www.everystepmatters.co.uk/" TargetMode="External"/><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mailto:ceo@rephaelhouse.org.uk" TargetMode="External"/><Relationship Id="rId2" Type="http://schemas.openxmlformats.org/officeDocument/2006/relationships/hyperlink" Target="tel:02084409144" TargetMode="Externa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hyperlink" Target="tel:0792214139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628900"/>
            <a:ext cx="8864914" cy="1646302"/>
          </a:xfrm>
        </p:spPr>
        <p:txBody>
          <a:bodyPr/>
          <a:lstStyle/>
          <a:p>
            <a:r>
              <a:rPr lang="en-GB" sz="4400" dirty="0" smtClean="0">
                <a:solidFill>
                  <a:schemeClr val="tx1"/>
                </a:solidFill>
              </a:rPr>
              <a:t>The VCS Mental Health Offer in Barnet</a:t>
            </a:r>
            <a:endParaRPr lang="en-GB" sz="4400" dirty="0">
              <a:solidFill>
                <a:schemeClr val="tx1"/>
              </a:solidFill>
            </a:endParaRPr>
          </a:p>
        </p:txBody>
      </p:sp>
      <p:sp>
        <p:nvSpPr>
          <p:cNvPr id="3" name="Subtitle 2"/>
          <p:cNvSpPr>
            <a:spLocks noGrp="1"/>
          </p:cNvSpPr>
          <p:nvPr>
            <p:ph type="subTitle" idx="1"/>
          </p:nvPr>
        </p:nvSpPr>
        <p:spPr/>
        <p:txBody>
          <a:bodyPr>
            <a:normAutofit/>
          </a:bodyPr>
          <a:lstStyle/>
          <a:p>
            <a:r>
              <a:rPr lang="en-GB" sz="2400" dirty="0" smtClean="0">
                <a:solidFill>
                  <a:schemeClr val="accent2"/>
                </a:solidFill>
              </a:rPr>
              <a:t>Caroline Collier </a:t>
            </a:r>
            <a:endParaRPr lang="en-GB" sz="2400" dirty="0">
              <a:solidFill>
                <a:schemeClr val="accent2"/>
              </a:solidFill>
            </a:endParaRPr>
          </a:p>
        </p:txBody>
      </p:sp>
      <p:pic>
        <p:nvPicPr>
          <p:cNvPr id="1026" name="Picture 7" descr="cid:image002.png@01D522B2.DC4944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428" y="4745977"/>
            <a:ext cx="2510518" cy="211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687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6408" y="108342"/>
            <a:ext cx="10957263" cy="400073"/>
          </a:xfrm>
          <a:prstGeom prst="rect">
            <a:avLst/>
          </a:prstGeom>
          <a:noFill/>
        </p:spPr>
        <p:txBody>
          <a:bodyPr wrap="square" lIns="91404" tIns="45702" rIns="91404" bIns="45702" rtlCol="0" anchor="t">
            <a:spAutoFit/>
          </a:bodyPr>
          <a:lstStyle/>
          <a:p>
            <a:pPr>
              <a:defRPr/>
            </a:pPr>
            <a:r>
              <a:rPr lang="en-GB" sz="2000" b="1" dirty="0">
                <a:solidFill>
                  <a:srgbClr val="92D050"/>
                </a:solidFill>
                <a:latin typeface="Calibri"/>
              </a:rPr>
              <a:t>CMHA</a:t>
            </a:r>
            <a:endParaRPr lang="en-GB" sz="2000" b="1" dirty="0">
              <a:solidFill>
                <a:srgbClr val="92D050"/>
              </a:solidFill>
              <a:latin typeface="Calibri"/>
            </a:endParaRPr>
          </a:p>
        </p:txBody>
      </p:sp>
      <p:pic>
        <p:nvPicPr>
          <p:cNvPr id="6" name="Picture 2" descr="C:\Users\ttrun\Downloads\Barnet Wellbeing Hub Logo with text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4396" y="5868129"/>
            <a:ext cx="914023" cy="8946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91544" y="620688"/>
            <a:ext cx="8280921" cy="5139832"/>
          </a:xfrm>
          <a:prstGeom prst="rect">
            <a:avLst/>
          </a:prstGeom>
        </p:spPr>
        <p:txBody>
          <a:bodyPr wrap="square" lIns="91404" tIns="45702" rIns="91404" bIns="45702">
            <a:spAutoFit/>
          </a:bodyPr>
          <a:lstStyle/>
          <a:p>
            <a:r>
              <a:rPr lang="en-GB" sz="1600" dirty="0">
                <a:solidFill>
                  <a:prstClr val="black"/>
                </a:solidFill>
                <a:latin typeface="Calibri"/>
              </a:rPr>
              <a:t>CMHA are a registered charity specialising in Mental Health and Wellbeing services for over 27 years, delivering services in Barnet for over 15 years.</a:t>
            </a:r>
          </a:p>
          <a:p>
            <a:r>
              <a:rPr lang="en-GB" sz="1600" dirty="0">
                <a:solidFill>
                  <a:prstClr val="black"/>
                </a:solidFill>
                <a:latin typeface="Calibri"/>
              </a:rPr>
              <a:t>Over 90% of individuals accessing CMHA services are generic clients.</a:t>
            </a:r>
          </a:p>
          <a:p>
            <a:pPr marL="285750" indent="-285750">
              <a:buFont typeface="Arial" panose="020B0604020202020204" pitchFamily="34" charset="0"/>
              <a:buChar char="•"/>
            </a:pPr>
            <a:endParaRPr lang="en-GB" sz="1000" dirty="0">
              <a:solidFill>
                <a:prstClr val="black"/>
              </a:solidFill>
              <a:latin typeface="Calibri"/>
            </a:endParaRPr>
          </a:p>
          <a:p>
            <a:r>
              <a:rPr lang="en-GB" sz="1600" b="1" dirty="0">
                <a:solidFill>
                  <a:prstClr val="black"/>
                </a:solidFill>
                <a:latin typeface="Calibri"/>
              </a:rPr>
              <a:t>Integrated Wellbeing Service:  </a:t>
            </a:r>
            <a:r>
              <a:rPr lang="en-GB" sz="1600" dirty="0">
                <a:solidFill>
                  <a:prstClr val="black"/>
                </a:solidFill>
                <a:latin typeface="Calibri"/>
              </a:rPr>
              <a:t>CMHA provide a supportive Befriending outreach service, a Social Club for recovering mental health service users, and a programme driven preventative Wellbeing Club offering social and physical activities, and bilingual psychoeducational health talks</a:t>
            </a:r>
          </a:p>
          <a:p>
            <a:endParaRPr lang="en-GB" sz="1000" dirty="0">
              <a:solidFill>
                <a:prstClr val="black"/>
              </a:solidFill>
              <a:latin typeface="Calibri"/>
            </a:endParaRPr>
          </a:p>
          <a:p>
            <a:r>
              <a:rPr lang="en-GB" sz="1600" b="1" dirty="0">
                <a:solidFill>
                  <a:prstClr val="black"/>
                </a:solidFill>
                <a:latin typeface="Calibri"/>
              </a:rPr>
              <a:t>Multilingual Wellbeing Service (MWS):  </a:t>
            </a:r>
            <a:r>
              <a:rPr lang="en-GB" sz="1600" dirty="0">
                <a:solidFill>
                  <a:prstClr val="black"/>
                </a:solidFill>
                <a:latin typeface="Calibri"/>
              </a:rPr>
              <a:t>Co-founder of a consortium comprising three local BAMER organisations, MWS </a:t>
            </a:r>
            <a:r>
              <a:rPr lang="en-GB" sz="1600" dirty="0">
                <a:solidFill>
                  <a:prstClr val="black"/>
                </a:solidFill>
                <a:latin typeface="Calibri"/>
              </a:rPr>
              <a:t>c</a:t>
            </a:r>
            <a:r>
              <a:rPr lang="en-GB" sz="1600" dirty="0">
                <a:solidFill>
                  <a:prstClr val="black"/>
                </a:solidFill>
                <a:latin typeface="Calibri"/>
              </a:rPr>
              <a:t>o-design and co-developed services through collaborative partnership utilising the specialist knowledge and understanding of BAMER communities and cultural sensitivity to deliver specialist services.</a:t>
            </a:r>
          </a:p>
          <a:p>
            <a:endParaRPr lang="en-GB" sz="1000" b="1" dirty="0">
              <a:solidFill>
                <a:prstClr val="black"/>
              </a:solidFill>
              <a:latin typeface="Calibri"/>
            </a:endParaRPr>
          </a:p>
          <a:p>
            <a:r>
              <a:rPr lang="en-GB" sz="1600" b="1" dirty="0">
                <a:solidFill>
                  <a:prstClr val="black"/>
                </a:solidFill>
                <a:latin typeface="Calibri"/>
              </a:rPr>
              <a:t>Barnet Let’s Talk IAPT Service:  </a:t>
            </a:r>
            <a:r>
              <a:rPr lang="en-GB" sz="1600" dirty="0">
                <a:solidFill>
                  <a:prstClr val="black"/>
                </a:solidFill>
                <a:latin typeface="Calibri"/>
              </a:rPr>
              <a:t>Sub-contracted by Barnet, Enfield and Haringey Mental Health Trust (BEHMHT) to deliver NHS compliant Step 2 and Step 3 interventions, and outreach psychoeducation workshops raising mental health awareness and providing guided self-help tools.</a:t>
            </a:r>
          </a:p>
          <a:p>
            <a:endParaRPr lang="en-GB" sz="1000" dirty="0">
              <a:solidFill>
                <a:prstClr val="black"/>
              </a:solidFill>
              <a:latin typeface="Calibri"/>
            </a:endParaRPr>
          </a:p>
          <a:p>
            <a:r>
              <a:rPr lang="en-GB" sz="1600" b="1" dirty="0">
                <a:solidFill>
                  <a:prstClr val="black"/>
                </a:solidFill>
                <a:latin typeface="Calibri"/>
              </a:rPr>
              <a:t>Barnet Wellbeing Hub:  </a:t>
            </a:r>
            <a:r>
              <a:rPr lang="en-GB" sz="1600" dirty="0">
                <a:solidFill>
                  <a:prstClr val="black"/>
                </a:solidFill>
                <a:latin typeface="Calibri"/>
              </a:rPr>
              <a:t>The single point of access for Social Prescribing in Barnet; the conduit linking individuals with services and activities provided by statutory services and the community. Individuals receive an Emotional Health Check to ascertain their wellbeing goals, and culminates in a person-centred, tailored wellbeing plan to access Talking Therapy, Wellbeing &amp; Community, Advocacy, Information &amp; Advice, and other services.</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135561" y="6020511"/>
            <a:ext cx="1227455" cy="589915"/>
          </a:xfrm>
          <a:prstGeom prst="rect">
            <a:avLst/>
          </a:prstGeom>
          <a:noFill/>
          <a:ln>
            <a:noFill/>
          </a:ln>
        </p:spPr>
      </p:pic>
      <p:sp>
        <p:nvSpPr>
          <p:cNvPr id="3" name="TextBox 2"/>
          <p:cNvSpPr txBox="1"/>
          <p:nvPr/>
        </p:nvSpPr>
        <p:spPr>
          <a:xfrm>
            <a:off x="3719736" y="6022569"/>
            <a:ext cx="5832648" cy="646331"/>
          </a:xfrm>
          <a:prstGeom prst="rect">
            <a:avLst/>
          </a:prstGeom>
          <a:noFill/>
        </p:spPr>
        <p:txBody>
          <a:bodyPr wrap="square" rtlCol="0">
            <a:spAutoFit/>
          </a:bodyPr>
          <a:lstStyle/>
          <a:p>
            <a:r>
              <a:rPr lang="en-GB" sz="1200" dirty="0">
                <a:solidFill>
                  <a:prstClr val="black"/>
                </a:solidFill>
                <a:latin typeface="Calibri"/>
              </a:rPr>
              <a:t>Meritage Centre, Church End, Hendon, NW4 4JT  </a:t>
            </a:r>
          </a:p>
          <a:p>
            <a:r>
              <a:rPr lang="en-GB" sz="1200" dirty="0">
                <a:solidFill>
                  <a:prstClr val="black"/>
                </a:solidFill>
                <a:latin typeface="Calibri"/>
              </a:rPr>
              <a:t>Email:</a:t>
            </a:r>
            <a:r>
              <a:rPr lang="en-GB" sz="1200" dirty="0">
                <a:solidFill>
                  <a:prstClr val="black"/>
                </a:solidFill>
                <a:latin typeface="Calibri"/>
              </a:rPr>
              <a:t> </a:t>
            </a:r>
            <a:r>
              <a:rPr lang="en-GB" sz="1200" dirty="0">
                <a:solidFill>
                  <a:prstClr val="black"/>
                </a:solidFill>
                <a:latin typeface="Calibri"/>
              </a:rPr>
              <a:t> 	</a:t>
            </a:r>
            <a:r>
              <a:rPr lang="en-GB" sz="1200" dirty="0">
                <a:solidFill>
                  <a:prstClr val="black"/>
                </a:solidFill>
                <a:latin typeface="Calibri"/>
                <a:hlinkClick r:id="rId4"/>
              </a:rPr>
              <a:t>info@cmha.org.uk</a:t>
            </a:r>
            <a:r>
              <a:rPr lang="en-GB" sz="1200" dirty="0">
                <a:solidFill>
                  <a:prstClr val="black"/>
                </a:solidFill>
                <a:latin typeface="Calibri"/>
              </a:rPr>
              <a:t>	    Tel:  	0207 6131008</a:t>
            </a:r>
          </a:p>
          <a:p>
            <a:r>
              <a:rPr lang="en-GB" sz="1200" dirty="0">
                <a:solidFill>
                  <a:prstClr val="black"/>
                </a:solidFill>
                <a:latin typeface="Calibri"/>
              </a:rPr>
              <a:t>	</a:t>
            </a:r>
            <a:r>
              <a:rPr lang="en-GB" sz="1200" dirty="0">
                <a:solidFill>
                  <a:prstClr val="black"/>
                </a:solidFill>
                <a:latin typeface="Calibri"/>
                <a:hlinkClick r:id="rId5"/>
              </a:rPr>
              <a:t>info@barnetwellbeing.org.uk</a:t>
            </a:r>
            <a:r>
              <a:rPr lang="en-GB" sz="1200" dirty="0">
                <a:solidFill>
                  <a:prstClr val="black"/>
                </a:solidFill>
                <a:latin typeface="Calibri"/>
              </a:rPr>
              <a:t>		03333 449088	</a:t>
            </a:r>
          </a:p>
        </p:txBody>
      </p:sp>
    </p:spTree>
    <p:extLst>
      <p:ext uri="{BB962C8B-B14F-4D97-AF65-F5344CB8AC3E}">
        <p14:creationId xmlns:p14="http://schemas.microsoft.com/office/powerpoint/2010/main" val="318609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027D7-BBFB-44C5-8D44-F00A5AEB37DA}"/>
              </a:ext>
            </a:extLst>
          </p:cNvPr>
          <p:cNvSpPr txBox="1"/>
          <p:nvPr/>
        </p:nvSpPr>
        <p:spPr>
          <a:xfrm>
            <a:off x="4585252" y="599373"/>
            <a:ext cx="30214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Mind In Barnet </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past, present, future</a:t>
            </a:r>
          </a:p>
        </p:txBody>
      </p:sp>
      <p:pic>
        <p:nvPicPr>
          <p:cNvPr id="4" name="Picture 3">
            <a:extLst>
              <a:ext uri="{FF2B5EF4-FFF2-40B4-BE49-F238E27FC236}">
                <a16:creationId xmlns:a16="http://schemas.microsoft.com/office/drawing/2014/main" id="{8E048ACC-E3CA-4C33-A46F-199801677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5797" y="150649"/>
            <a:ext cx="1856236" cy="1280163"/>
          </a:xfrm>
          <a:prstGeom prst="rect">
            <a:avLst/>
          </a:prstGeom>
        </p:spPr>
      </p:pic>
      <p:sp>
        <p:nvSpPr>
          <p:cNvPr id="5" name="TextBox 4">
            <a:extLst>
              <a:ext uri="{FF2B5EF4-FFF2-40B4-BE49-F238E27FC236}">
                <a16:creationId xmlns:a16="http://schemas.microsoft.com/office/drawing/2014/main" id="{3A2A27A2-38B7-425B-9A9F-F8E6075DB0C9}"/>
              </a:ext>
            </a:extLst>
          </p:cNvPr>
          <p:cNvSpPr txBox="1"/>
          <p:nvPr/>
        </p:nvSpPr>
        <p:spPr>
          <a:xfrm>
            <a:off x="99935" y="1533465"/>
            <a:ext cx="12092065"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Mind</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Mind (National) has been standing up for people with mental health problems since 1945. Collectively the network is the largest provider of mental health services after the NHS.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Mind In Barnet</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Mind in Barnet has been providing services to people with mental health problems in Barnet since 1962.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Mental Health specialists:</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We are a specialist mental health provider meaning that everything we do is about understanding and furthering the needs of people with mental health problems. This is reflected in our use of clinical supervision, evidence informed practice, outcomes measurement and staff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Services</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We provide Therapy (short and long term), Advocacy, Employment Services, Training and Social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Future &amp; Partnerships </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we currently work in partnership with all major providers including the Wellbeing Hub consortium , and others such as Age UK and The Carers trust. This year will see us launch further innovative work including: Art for wellbeing,  Mindfulness in the community, Ecotherapy, and a stand up comedy course.</a:t>
            </a:r>
          </a:p>
        </p:txBody>
      </p:sp>
    </p:spTree>
    <p:extLst>
      <p:ext uri="{BB962C8B-B14F-4D97-AF65-F5344CB8AC3E}">
        <p14:creationId xmlns:p14="http://schemas.microsoft.com/office/powerpoint/2010/main" val="119189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The Inclusion Barnet Mental Health offer</a:t>
            </a:r>
            <a:endParaRPr lang="en-GB" dirty="0">
              <a:solidFill>
                <a:schemeClr val="tx1"/>
              </a:solidFill>
            </a:endParaRPr>
          </a:p>
        </p:txBody>
      </p:sp>
      <p:sp>
        <p:nvSpPr>
          <p:cNvPr id="3" name="Content Placeholder 2"/>
          <p:cNvSpPr>
            <a:spLocks noGrp="1"/>
          </p:cNvSpPr>
          <p:nvPr>
            <p:ph idx="1"/>
          </p:nvPr>
        </p:nvSpPr>
        <p:spPr>
          <a:xfrm>
            <a:off x="985251" y="1807892"/>
            <a:ext cx="9789685" cy="4423091"/>
          </a:xfrm>
        </p:spPr>
        <p:txBody>
          <a:bodyPr>
            <a:normAutofit/>
          </a:bodyPr>
          <a:lstStyle/>
          <a:p>
            <a:pPr marL="0" indent="0">
              <a:buNone/>
            </a:pPr>
            <a:r>
              <a:rPr lang="en-GB" sz="2400" b="1" dirty="0" smtClean="0"/>
              <a:t>All delivered by people with lived experience of mental health issues:</a:t>
            </a:r>
            <a:endParaRPr lang="en-GB" sz="2400" b="1" dirty="0"/>
          </a:p>
          <a:p>
            <a:r>
              <a:rPr lang="en-GB" sz="2400" dirty="0" smtClean="0"/>
              <a:t>Enablement:  Working in partnership with Barnet, Enfield and Haringey Mental Health Trust to deliver enabling support by recruiting and supporting peers; developing co-production and using staff lived experience in the workplace.</a:t>
            </a:r>
          </a:p>
          <a:p>
            <a:r>
              <a:rPr lang="en-GB" sz="2400" dirty="0" smtClean="0"/>
              <a:t>Barnet Voice:  Space 2 B and support groups </a:t>
            </a:r>
          </a:p>
          <a:p>
            <a:r>
              <a:rPr lang="en-GB" sz="2400" dirty="0" smtClean="0"/>
              <a:t>Wellbeing Hub:  delivered by Barnet Voice, supporting people as they prepare to leave hospital and beyond the discharge process through peer support and a discharge and </a:t>
            </a:r>
            <a:r>
              <a:rPr lang="en-GB" sz="2400" smtClean="0"/>
              <a:t>recovery group.  </a:t>
            </a:r>
            <a:endParaRPr lang="en-GB" sz="2400" dirty="0"/>
          </a:p>
        </p:txBody>
      </p:sp>
    </p:spTree>
    <p:extLst>
      <p:ext uri="{BB962C8B-B14F-4D97-AF65-F5344CB8AC3E}">
        <p14:creationId xmlns:p14="http://schemas.microsoft.com/office/powerpoint/2010/main" val="241784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solidFill>
                <a:schemeClr val="tx1"/>
              </a:solidFill>
            </a:endParaRPr>
          </a:p>
        </p:txBody>
      </p:sp>
      <p:sp>
        <p:nvSpPr>
          <p:cNvPr id="3" name="Content Placeholder 2"/>
          <p:cNvSpPr>
            <a:spLocks noGrp="1"/>
          </p:cNvSpPr>
          <p:nvPr>
            <p:ph idx="1"/>
          </p:nvPr>
        </p:nvSpPr>
        <p:spPr>
          <a:xfrm>
            <a:off x="985251" y="1807892"/>
            <a:ext cx="9789685" cy="4423091"/>
          </a:xfrm>
        </p:spPr>
        <p:txBody>
          <a:bodyPr>
            <a:normAutofit/>
          </a:bodyPr>
          <a:lstStyle/>
          <a:p>
            <a:pPr marL="0" indent="0" algn="ctr">
              <a:buNone/>
            </a:pPr>
            <a:endParaRPr lang="en-GB" sz="4000" b="1" dirty="0" smtClean="0"/>
          </a:p>
          <a:p>
            <a:pPr marL="0" indent="0" algn="ctr">
              <a:buNone/>
            </a:pPr>
            <a:endParaRPr lang="en-GB" sz="4000" b="1" dirty="0"/>
          </a:p>
          <a:p>
            <a:pPr marL="0" indent="0" algn="ctr">
              <a:buNone/>
            </a:pPr>
            <a:r>
              <a:rPr lang="en-GB" sz="4000" b="1" dirty="0" smtClean="0"/>
              <a:t>Thanks for listening! </a:t>
            </a:r>
          </a:p>
          <a:p>
            <a:pPr marL="0" indent="0">
              <a:buNone/>
            </a:pPr>
            <a:endParaRPr lang="en-GB" sz="2400" b="1" dirty="0"/>
          </a:p>
          <a:p>
            <a:pPr marL="0" indent="0">
              <a:buNone/>
            </a:pPr>
            <a:endParaRPr lang="en-GB" sz="2400" dirty="0"/>
          </a:p>
        </p:txBody>
      </p:sp>
    </p:spTree>
    <p:extLst>
      <p:ext uri="{BB962C8B-B14F-4D97-AF65-F5344CB8AC3E}">
        <p14:creationId xmlns:p14="http://schemas.microsoft.com/office/powerpoint/2010/main" val="196609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F904-39B8-4021-AC83-A213701017FE}"/>
              </a:ext>
            </a:extLst>
          </p:cNvPr>
          <p:cNvSpPr>
            <a:spLocks noGrp="1"/>
          </p:cNvSpPr>
          <p:nvPr>
            <p:ph type="ctrTitle"/>
          </p:nvPr>
        </p:nvSpPr>
        <p:spPr>
          <a:xfrm>
            <a:off x="539087" y="586854"/>
            <a:ext cx="11163868" cy="846161"/>
          </a:xfrm>
        </p:spPr>
        <p:txBody>
          <a:bodyPr>
            <a:normAutofit fontScale="90000"/>
          </a:bodyPr>
          <a:lstStyle/>
          <a:p>
            <a:r>
              <a:rPr lang="en-GB" dirty="0"/>
              <a:t>Strength and Learning Through Horses</a:t>
            </a:r>
          </a:p>
        </p:txBody>
      </p:sp>
      <p:sp>
        <p:nvSpPr>
          <p:cNvPr id="3" name="Subtitle 2">
            <a:extLst>
              <a:ext uri="{FF2B5EF4-FFF2-40B4-BE49-F238E27FC236}">
                <a16:creationId xmlns:a16="http://schemas.microsoft.com/office/drawing/2014/main" id="{64BEADB6-22EE-4748-80A2-A0F490C2FE2C}"/>
              </a:ext>
            </a:extLst>
          </p:cNvPr>
          <p:cNvSpPr>
            <a:spLocks noGrp="1"/>
          </p:cNvSpPr>
          <p:nvPr>
            <p:ph type="subTitle" idx="1"/>
          </p:nvPr>
        </p:nvSpPr>
        <p:spPr>
          <a:xfrm>
            <a:off x="862083" y="1548049"/>
            <a:ext cx="10526974" cy="4900517"/>
          </a:xfrm>
        </p:spPr>
        <p:txBody>
          <a:bodyPr/>
          <a:lstStyle/>
          <a:p>
            <a:pPr algn="l"/>
            <a:r>
              <a:rPr lang="en-GB" dirty="0"/>
              <a:t>Working with vulnerable youngsters who are struggling with mental health, anxiety, stress, learning disabilities or behavioural difficulties we can offer the following at our stables in Edgware:</a:t>
            </a:r>
          </a:p>
          <a:p>
            <a:pPr algn="l"/>
            <a:endParaRPr lang="en-GB" dirty="0"/>
          </a:p>
          <a:p>
            <a:pPr algn="l"/>
            <a:r>
              <a:rPr lang="en-GB" dirty="0"/>
              <a:t> -  Individual Therapy sessions</a:t>
            </a:r>
          </a:p>
          <a:p>
            <a:pPr marL="342900" indent="-342900" algn="l">
              <a:buFontTx/>
              <a:buChar char="-"/>
            </a:pPr>
            <a:r>
              <a:rPr lang="en-GB" dirty="0"/>
              <a:t>Education programmes</a:t>
            </a:r>
          </a:p>
          <a:p>
            <a:pPr marL="342900" indent="-342900" algn="l">
              <a:buFontTx/>
              <a:buChar char="-"/>
            </a:pPr>
            <a:r>
              <a:rPr lang="en-GB" dirty="0"/>
              <a:t>Work Experience</a:t>
            </a:r>
          </a:p>
          <a:p>
            <a:pPr marL="342900" indent="-342900" algn="l">
              <a:buFontTx/>
              <a:buChar char="-"/>
            </a:pPr>
            <a:r>
              <a:rPr lang="en-GB" dirty="0"/>
              <a:t>After School Club</a:t>
            </a:r>
          </a:p>
          <a:p>
            <a:pPr marL="342900" indent="-342900" algn="l">
              <a:buFontTx/>
              <a:buChar char="-"/>
            </a:pPr>
            <a:r>
              <a:rPr lang="en-GB" dirty="0"/>
              <a:t>School holiday day camps</a:t>
            </a:r>
          </a:p>
          <a:p>
            <a:pPr marL="342900" indent="-342900" algn="l">
              <a:buFontTx/>
              <a:buChar char="-"/>
            </a:pPr>
            <a:endParaRPr lang="en-GB" dirty="0"/>
          </a:p>
          <a:p>
            <a:pPr algn="l"/>
            <a:r>
              <a:rPr lang="en-GB" dirty="0"/>
              <a:t>Visit our website at www.strengthandlearningthroughhorses.org</a:t>
            </a:r>
          </a:p>
        </p:txBody>
      </p:sp>
      <p:pic>
        <p:nvPicPr>
          <p:cNvPr id="5" name="Picture 4">
            <a:extLst>
              <a:ext uri="{FF2B5EF4-FFF2-40B4-BE49-F238E27FC236}">
                <a16:creationId xmlns:a16="http://schemas.microsoft.com/office/drawing/2014/main" id="{6538C36E-732D-4478-84C3-5C0446A692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6641" y="4760977"/>
            <a:ext cx="2888721" cy="1619744"/>
          </a:xfrm>
          <a:prstGeom prst="rect">
            <a:avLst/>
          </a:prstGeom>
        </p:spPr>
      </p:pic>
    </p:spTree>
    <p:extLst>
      <p:ext uri="{BB962C8B-B14F-4D97-AF65-F5344CB8AC3E}">
        <p14:creationId xmlns:p14="http://schemas.microsoft.com/office/powerpoint/2010/main" val="97339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A3E9E-2210-4FF1-BF7D-1BF30A0B04CE}"/>
              </a:ext>
            </a:extLst>
          </p:cNvPr>
          <p:cNvPicPr>
            <a:picLocks noChangeAspect="1"/>
          </p:cNvPicPr>
          <p:nvPr/>
        </p:nvPicPr>
        <p:blipFill>
          <a:blip r:embed="rId2"/>
          <a:stretch>
            <a:fillRect/>
          </a:stretch>
        </p:blipFill>
        <p:spPr>
          <a:xfrm>
            <a:off x="4782000" y="173062"/>
            <a:ext cx="2232000" cy="1824661"/>
          </a:xfrm>
          <a:prstGeom prst="rect">
            <a:avLst/>
          </a:prstGeom>
        </p:spPr>
      </p:pic>
      <p:sp>
        <p:nvSpPr>
          <p:cNvPr id="5" name="TextBox 4">
            <a:extLst>
              <a:ext uri="{FF2B5EF4-FFF2-40B4-BE49-F238E27FC236}">
                <a16:creationId xmlns:a16="http://schemas.microsoft.com/office/drawing/2014/main" id="{AF78DDD1-287E-47C2-B9CF-5AD05695F5B5}"/>
              </a:ext>
            </a:extLst>
          </p:cNvPr>
          <p:cNvSpPr txBox="1"/>
          <p:nvPr/>
        </p:nvSpPr>
        <p:spPr>
          <a:xfrm>
            <a:off x="686555" y="2399244"/>
            <a:ext cx="10818890" cy="41242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0008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Every Step Matters – A project of Fulfil Your Potential CIC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Since 2008 we have supported over 4000 Children and Young People across Barnet, Harrow, Hillingdon, Enfield and Brent with our Bespoke Therapeutic Group Programmes.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In a nutshell we provide group support for up to 10 CYP in each 10 week group programme.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We specialise in Domestic Abuse support groups and Emotional Education groups.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Our groups are normally run in partnership with schools and other local organisations.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For more information please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www.everystepmatters.co.uk</a:t>
            </a:r>
            <a:r>
              <a:rPr kumimoji="0" lang="en-GB" sz="18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38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A835-1374-4004-BEBC-A837A754964F}"/>
              </a:ext>
            </a:extLst>
          </p:cNvPr>
          <p:cNvSpPr>
            <a:spLocks noGrp="1"/>
          </p:cNvSpPr>
          <p:nvPr>
            <p:ph type="ctrTitle"/>
          </p:nvPr>
        </p:nvSpPr>
        <p:spPr>
          <a:xfrm>
            <a:off x="395681" y="302004"/>
            <a:ext cx="11407629" cy="6469975"/>
          </a:xfrm>
        </p:spPr>
        <p:txBody>
          <a:bodyPr>
            <a:normAutofit fontScale="90000"/>
          </a:bodyPr>
          <a:lstStyle/>
          <a:p>
            <a:r>
              <a:rPr lang="en-GB" sz="4400" b="1" dirty="0">
                <a:solidFill>
                  <a:srgbClr val="D34F1D"/>
                </a:solidFill>
                <a:latin typeface="Century Gothic" panose="020B0502020202020204" pitchFamily="34" charset="0"/>
              </a:rPr>
              <a:t>Welcome to Rephael House</a:t>
            </a:r>
            <a:r>
              <a:rPr lang="en-GB" sz="1300" dirty="0">
                <a:solidFill>
                  <a:srgbClr val="D34F1D"/>
                </a:solidFill>
                <a:latin typeface="Century Gothic" panose="020B0502020202020204" pitchFamily="34" charset="0"/>
              </a:rPr>
              <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
            </a:r>
            <a:br>
              <a:rPr lang="en-GB" sz="1300" dirty="0">
                <a:solidFill>
                  <a:srgbClr val="D34F1D"/>
                </a:solidFill>
                <a:latin typeface="Century Gothic" panose="020B0502020202020204" pitchFamily="34" charset="0"/>
              </a:rPr>
            </a:br>
            <a:r>
              <a:rPr lang="en-GB" sz="1300" dirty="0">
                <a:solidFill>
                  <a:srgbClr val="000000"/>
                </a:solidFill>
                <a:latin typeface="Century Gothic" panose="020B0502020202020204" pitchFamily="34" charset="0"/>
              </a:rPr>
              <a:t>Rephael House is independent charity established since 1997 and offers one to one professional therapy.</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We provide a professional therapeutic service for a cross section of the community, including a bespoke robust in-school therapy service. Alongside our comprehensive range of services, we also offer a free CAMHS funded Hertfordshire service for anyone that lives within the Hatfield and Welwyn area. This service is for young people aged between 13 – 19 years.</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CAMHS Barnet also fund a weekday and Saturday service for anyone aged 4 – 19 years from the London Borough of Barnet.</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
            </a:r>
            <a:br>
              <a:rPr lang="en-GB" sz="1300" dirty="0">
                <a:solidFill>
                  <a:srgbClr val="000000"/>
                </a:solidFill>
                <a:latin typeface="Century Gothic" panose="020B0502020202020204" pitchFamily="34" charset="0"/>
              </a:rPr>
            </a:br>
            <a:r>
              <a:rPr lang="en-GB" sz="2000" b="1" dirty="0">
                <a:solidFill>
                  <a:srgbClr val="D34F1D"/>
                </a:solidFill>
                <a:latin typeface="Century Gothic" panose="020B0502020202020204" pitchFamily="34" charset="0"/>
              </a:rPr>
              <a:t>Our services</a:t>
            </a:r>
            <a:br>
              <a:rPr lang="en-GB" sz="2000" b="1"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Play therapy, available for children aged between 4 and 12 years.</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One to one therapy for young people aged between 13 and 25 years.</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Therapy for parents of children and young people already attending the centre.</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Therapy for those experiencing bereavement following the loss of a pregnancy, baby or child, no matter the age or circumstances.</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Counselling for pregnancy issues including crisis pregnancy and women suffering post-pre-natal illness.</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A therapy service for anyone affected by domestic abuse.</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General therapy service - this is for anyone not eligible to access our other services.</a:t>
            </a:r>
            <a:br>
              <a:rPr lang="en-GB" sz="1300" dirty="0">
                <a:solidFill>
                  <a:srgbClr val="D34F1D"/>
                </a:solidFill>
                <a:latin typeface="Century Gothic" panose="020B0502020202020204" pitchFamily="34" charset="0"/>
              </a:rPr>
            </a:br>
            <a:r>
              <a:rPr lang="en-GB" sz="1300" dirty="0">
                <a:solidFill>
                  <a:srgbClr val="D34F1D"/>
                </a:solidFill>
                <a:latin typeface="Century Gothic" panose="020B0502020202020204" pitchFamily="34" charset="0"/>
              </a:rPr>
              <a:t/>
            </a:r>
            <a:br>
              <a:rPr lang="en-GB" sz="1300" dirty="0">
                <a:solidFill>
                  <a:srgbClr val="D34F1D"/>
                </a:solidFill>
                <a:latin typeface="Century Gothic" panose="020B0502020202020204" pitchFamily="34" charset="0"/>
              </a:rPr>
            </a:br>
            <a:r>
              <a:rPr lang="en-GB" sz="1300" dirty="0">
                <a:solidFill>
                  <a:srgbClr val="000000"/>
                </a:solidFill>
                <a:latin typeface="Century Gothic" panose="020B0502020202020204" pitchFamily="34" charset="0"/>
              </a:rPr>
              <a:t>For more information:</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Office: </a:t>
            </a:r>
            <a:r>
              <a:rPr lang="en-GB" sz="1300" b="1" dirty="0">
                <a:solidFill>
                  <a:srgbClr val="D34F1D"/>
                </a:solidFill>
                <a:latin typeface="Century Gothic" panose="020B0502020202020204" pitchFamily="34" charset="0"/>
                <a:hlinkClick r:id="rId2">
                  <a:extLst>
                    <a:ext uri="{A12FA001-AC4F-418D-AE19-62706E023703}">
                      <ahyp:hlinkClr xmlns="" xmlns:ahyp="http://schemas.microsoft.com/office/drawing/2018/hyperlinkcolor" val="tx"/>
                    </a:ext>
                  </a:extLst>
                </a:hlinkClick>
              </a:rPr>
              <a:t>020 8440 9144</a:t>
            </a:r>
            <a:r>
              <a:rPr lang="en-GB" sz="1300" dirty="0">
                <a:solidFill>
                  <a:srgbClr val="000000"/>
                </a:solidFill>
                <a:latin typeface="Century Gothic" panose="020B0502020202020204" pitchFamily="34" charset="0"/>
              </a:rPr>
              <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Email: </a:t>
            </a:r>
            <a:r>
              <a:rPr lang="en-GB" sz="1300" b="1" dirty="0">
                <a:solidFill>
                  <a:srgbClr val="D34F1D"/>
                </a:solidFill>
                <a:latin typeface="Century Gothic" panose="020B0502020202020204" pitchFamily="34" charset="0"/>
                <a:hlinkClick r:id="rId3">
                  <a:extLst>
                    <a:ext uri="{A12FA001-AC4F-418D-AE19-62706E023703}">
                      <ahyp:hlinkClr xmlns="" xmlns:ahyp="http://schemas.microsoft.com/office/drawing/2018/hyperlinkcolor" val="tx"/>
                    </a:ext>
                  </a:extLst>
                </a:hlinkClick>
              </a:rPr>
              <a:t>ceo@rephaelhouse.org.uk</a:t>
            </a:r>
            <a:r>
              <a:rPr lang="en-GB" sz="1300" dirty="0">
                <a:solidFill>
                  <a:srgbClr val="000000"/>
                </a:solidFill>
                <a:latin typeface="Century Gothic" panose="020B0502020202020204" pitchFamily="34" charset="0"/>
              </a:rPr>
              <a:t/>
            </a:r>
            <a:br>
              <a:rPr lang="en-GB" sz="1300" dirty="0">
                <a:solidFill>
                  <a:srgbClr val="000000"/>
                </a:solidFill>
                <a:latin typeface="Century Gothic" panose="020B0502020202020204" pitchFamily="34" charset="0"/>
              </a:rPr>
            </a:br>
            <a:r>
              <a:rPr lang="en-GB" sz="1300" dirty="0">
                <a:solidFill>
                  <a:srgbClr val="000000"/>
                </a:solidFill>
                <a:latin typeface="Century Gothic" panose="020B0502020202020204" pitchFamily="34" charset="0"/>
              </a:rPr>
              <a:t>WhatsApp: </a:t>
            </a:r>
            <a:r>
              <a:rPr lang="en-GB" sz="1300" b="1" dirty="0">
                <a:solidFill>
                  <a:srgbClr val="D34F1D"/>
                </a:solidFill>
                <a:latin typeface="Century Gothic" panose="020B0502020202020204" pitchFamily="34" charset="0"/>
                <a:hlinkClick r:id="rId4">
                  <a:extLst>
                    <a:ext uri="{A12FA001-AC4F-418D-AE19-62706E023703}">
                      <ahyp:hlinkClr xmlns="" xmlns:ahyp="http://schemas.microsoft.com/office/drawing/2018/hyperlinkcolor" val="tx"/>
                    </a:ext>
                  </a:extLst>
                </a:hlinkClick>
              </a:rPr>
              <a:t>07922 141 392</a:t>
            </a:r>
            <a:r>
              <a:rPr lang="en-GB" dirty="0">
                <a:solidFill>
                  <a:srgbClr val="000000"/>
                </a:solidFill>
                <a:latin typeface="Poppins"/>
              </a:rPr>
              <a:t/>
            </a:r>
            <a:br>
              <a:rPr lang="en-GB" dirty="0">
                <a:solidFill>
                  <a:srgbClr val="000000"/>
                </a:solidFill>
                <a:latin typeface="Poppins"/>
              </a:rPr>
            </a:br>
            <a:endParaRPr lang="en-GB" dirty="0"/>
          </a:p>
        </p:txBody>
      </p:sp>
      <p:pic>
        <p:nvPicPr>
          <p:cNvPr id="5" name="Picture 4" descr="A picture containing food&#10;&#10;Description automatically generated">
            <a:extLst>
              <a:ext uri="{FF2B5EF4-FFF2-40B4-BE49-F238E27FC236}">
                <a16:creationId xmlns:a16="http://schemas.microsoft.com/office/drawing/2014/main" id="{35396C60-27C1-46B6-88A8-8BAC4711B9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6021"/>
            <a:ext cx="1937943" cy="1930276"/>
          </a:xfrm>
          <a:prstGeom prst="rect">
            <a:avLst/>
          </a:prstGeom>
        </p:spPr>
      </p:pic>
    </p:spTree>
    <p:extLst>
      <p:ext uri="{BB962C8B-B14F-4D97-AF65-F5344CB8AC3E}">
        <p14:creationId xmlns:p14="http://schemas.microsoft.com/office/powerpoint/2010/main" val="364953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0868" y="533400"/>
            <a:ext cx="5105400" cy="3975721"/>
          </a:xfrm>
        </p:spPr>
        <p:txBody>
          <a:bodyPr/>
          <a:lstStyle/>
          <a:p>
            <a:pPr algn="ct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Terapia’s </a:t>
            </a:r>
            <a:br>
              <a:rPr lang="en-GB" dirty="0"/>
            </a:br>
            <a:r>
              <a:rPr lang="en-GB" dirty="0"/>
              <a:t>SPACE 2 GROW Project</a:t>
            </a:r>
          </a:p>
        </p:txBody>
      </p:sp>
      <p:sp>
        <p:nvSpPr>
          <p:cNvPr id="3" name="Subtitle 2"/>
          <p:cNvSpPr>
            <a:spLocks noGrp="1"/>
          </p:cNvSpPr>
          <p:nvPr>
            <p:ph type="subTitle" idx="1"/>
          </p:nvPr>
        </p:nvSpPr>
        <p:spPr/>
        <p:txBody>
          <a:bodyPr>
            <a:normAutofit/>
          </a:bodyPr>
          <a:lstStyle/>
          <a:p>
            <a:r>
              <a:rPr lang="en-GB" dirty="0"/>
              <a:t>.</a:t>
            </a:r>
          </a:p>
        </p:txBody>
      </p:sp>
      <p:pic>
        <p:nvPicPr>
          <p:cNvPr id="2050" name="Picture 2" descr="C:\Users\sasha\Dropbox\TerapiaCentreLogo (1) 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260648"/>
            <a:ext cx="417646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2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CEE3-28A1-47E7-ADA3-30EC5F9FBD7E}"/>
              </a:ext>
            </a:extLst>
          </p:cNvPr>
          <p:cNvSpPr>
            <a:spLocks noGrp="1"/>
          </p:cNvSpPr>
          <p:nvPr>
            <p:ph type="title"/>
          </p:nvPr>
        </p:nvSpPr>
        <p:spPr>
          <a:xfrm>
            <a:off x="1702516" y="116633"/>
            <a:ext cx="7239000" cy="392647"/>
          </a:xfrm>
        </p:spPr>
        <p:txBody>
          <a:bodyPr>
            <a:normAutofit/>
          </a:bodyPr>
          <a:lstStyle/>
          <a:p>
            <a:pPr algn="ctr"/>
            <a:r>
              <a:rPr lang="en-GB" sz="2400" dirty="0"/>
              <a:t>Who WE ARE</a:t>
            </a:r>
          </a:p>
        </p:txBody>
      </p:sp>
      <p:sp>
        <p:nvSpPr>
          <p:cNvPr id="3" name="Content Placeholder 2">
            <a:extLst>
              <a:ext uri="{FF2B5EF4-FFF2-40B4-BE49-F238E27FC236}">
                <a16:creationId xmlns:a16="http://schemas.microsoft.com/office/drawing/2014/main" id="{CC48315E-5B1B-40D8-89D8-1CD57198862B}"/>
              </a:ext>
            </a:extLst>
          </p:cNvPr>
          <p:cNvSpPr>
            <a:spLocks noGrp="1"/>
          </p:cNvSpPr>
          <p:nvPr>
            <p:ph idx="1"/>
          </p:nvPr>
        </p:nvSpPr>
        <p:spPr>
          <a:xfrm>
            <a:off x="1702516" y="530113"/>
            <a:ext cx="7993884" cy="2808312"/>
          </a:xfrm>
        </p:spPr>
        <p:txBody>
          <a:bodyPr>
            <a:normAutofit/>
          </a:bodyPr>
          <a:lstStyle/>
          <a:p>
            <a:r>
              <a:rPr lang="en-GB" sz="1400" dirty="0"/>
              <a:t>One of the leading centres for child and adolescent psychotherapy and counselling in the UK, Terapia is both an established training organisation and a provider of specialist counselling services. </a:t>
            </a:r>
          </a:p>
          <a:p>
            <a:r>
              <a:rPr lang="en-GB" sz="1400" dirty="0"/>
              <a:t>Based in North London, we work with children and adolescents as well as adults, parents and families, run group workshops and provide a range of services to schools and other organisations. </a:t>
            </a:r>
          </a:p>
          <a:p>
            <a:r>
              <a:rPr lang="en-GB" sz="1400" dirty="0"/>
              <a:t>We also offer in-depth training for psychotherapy and counselling practitioners as well as members of the caring professions who work with children and young people. </a:t>
            </a:r>
          </a:p>
          <a:p>
            <a:r>
              <a:rPr lang="en-GB" sz="1400" dirty="0"/>
              <a:t>Terapia is a registered charity. We are accredited by the United Kingdom Council of Psychotherapy (UKCP) and a member of the British Association for Counselling and Psychotherapy (BACP). </a:t>
            </a:r>
          </a:p>
        </p:txBody>
      </p:sp>
      <p:sp>
        <p:nvSpPr>
          <p:cNvPr id="4" name="Title 1">
            <a:extLst>
              <a:ext uri="{FF2B5EF4-FFF2-40B4-BE49-F238E27FC236}">
                <a16:creationId xmlns:a16="http://schemas.microsoft.com/office/drawing/2014/main" id="{C2FBA415-FAE4-47B9-A3BE-656FEF596BF8}"/>
              </a:ext>
            </a:extLst>
          </p:cNvPr>
          <p:cNvSpPr txBox="1">
            <a:spLocks/>
          </p:cNvSpPr>
          <p:nvPr/>
        </p:nvSpPr>
        <p:spPr>
          <a:xfrm>
            <a:off x="1559496" y="3444467"/>
            <a:ext cx="8136904" cy="444886"/>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GB"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Young men’s resilience project</a:t>
            </a:r>
          </a:p>
        </p:txBody>
      </p:sp>
      <p:sp>
        <p:nvSpPr>
          <p:cNvPr id="5" name="Rectangle 4">
            <a:extLst>
              <a:ext uri="{FF2B5EF4-FFF2-40B4-BE49-F238E27FC236}">
                <a16:creationId xmlns:a16="http://schemas.microsoft.com/office/drawing/2014/main" id="{CDCD07E4-24EB-4524-9716-474E3A02389E}"/>
              </a:ext>
            </a:extLst>
          </p:cNvPr>
          <p:cNvSpPr/>
          <p:nvPr/>
        </p:nvSpPr>
        <p:spPr>
          <a:xfrm>
            <a:off x="1702516" y="3854776"/>
            <a:ext cx="7993884" cy="2677656"/>
          </a:xfrm>
          <a:prstGeom prst="rect">
            <a:avLst/>
          </a:prstGeom>
        </p:spPr>
        <p:txBody>
          <a:bodyPr wrap="square">
            <a:spAutoFit/>
          </a:bodyPr>
          <a:lstStyle/>
          <a:p>
            <a:r>
              <a:rPr lang="en-GB" sz="1400" dirty="0">
                <a:solidFill>
                  <a:prstClr val="black"/>
                </a:solidFill>
                <a:latin typeface="Trebuchet MS"/>
              </a:rPr>
              <a:t>Terapia will run three Young Men’s Resilience Programmes across three secondary schools in Barnet. </a:t>
            </a:r>
          </a:p>
          <a:p>
            <a:r>
              <a:rPr lang="en-GB" sz="1400" dirty="0">
                <a:solidFill>
                  <a:prstClr val="black"/>
                </a:solidFill>
                <a:latin typeface="Trebuchet MS"/>
              </a:rPr>
              <a:t>They will consist of group sessions for 8 students at a time for 8 sessions (duration 1.5 hours). The project will work with a total of 24 young men. </a:t>
            </a:r>
          </a:p>
          <a:p>
            <a:r>
              <a:rPr lang="en-GB" sz="1400" dirty="0">
                <a:solidFill>
                  <a:prstClr val="black"/>
                </a:solidFill>
                <a:latin typeface="Trebuchet MS"/>
              </a:rPr>
              <a:t>These groups will be targeted at young men at risk of offending behaviour and/or with mild mental health difficulties and problems with social and emotional communication. The aim of these groups is to consider key elements of resilience such as relationships/social interaction, play/creativity, strength/competency and to explore them through age appropriate means including role-play and drama, art, music, creative arts and mindfulness/meditation. </a:t>
            </a:r>
          </a:p>
          <a:p>
            <a:r>
              <a:rPr lang="en-GB" sz="1400" dirty="0">
                <a:solidFill>
                  <a:prstClr val="black"/>
                </a:solidFill>
                <a:latin typeface="Trebuchet MS"/>
              </a:rPr>
              <a:t>We will aim that at least one of the groups will focus on young people aged 11-12 making the transition from primary to secondary school, and that at least one will be focussed on 15/16 year olds, helping them negotiate the transition from secondary school.</a:t>
            </a:r>
            <a:endParaRPr lang="en-US" sz="1400" dirty="0">
              <a:solidFill>
                <a:prstClr val="black"/>
              </a:solidFill>
              <a:latin typeface="Trebuchet MS"/>
            </a:endParaRPr>
          </a:p>
        </p:txBody>
      </p:sp>
    </p:spTree>
    <p:extLst>
      <p:ext uri="{BB962C8B-B14F-4D97-AF65-F5344CB8AC3E}">
        <p14:creationId xmlns:p14="http://schemas.microsoft.com/office/powerpoint/2010/main" val="21371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561" y="404665"/>
            <a:ext cx="1286227" cy="705619"/>
          </a:xfrm>
          <a:prstGeom prst="rect">
            <a:avLst/>
          </a:prstGeom>
        </p:spPr>
      </p:pic>
      <p:sp>
        <p:nvSpPr>
          <p:cNvPr id="7" name="TextBox 6"/>
          <p:cNvSpPr txBox="1"/>
          <p:nvPr/>
        </p:nvSpPr>
        <p:spPr>
          <a:xfrm>
            <a:off x="2423592" y="1372126"/>
            <a:ext cx="4038991" cy="369332"/>
          </a:xfrm>
          <a:prstGeom prst="rect">
            <a:avLst/>
          </a:prstGeom>
          <a:noFill/>
        </p:spPr>
        <p:txBody>
          <a:bodyPr wrap="none" rtlCol="0">
            <a:spAutoFit/>
          </a:bodyPr>
          <a:lstStyle/>
          <a:p>
            <a:r>
              <a:rPr lang="en-GB" dirty="0">
                <a:solidFill>
                  <a:prstClr val="black"/>
                </a:solidFill>
                <a:latin typeface="Franklin Gothic Demi" panose="020B0703020102020204" pitchFamily="34" charset="0"/>
              </a:rPr>
              <a:t>Mental health support for adult carers</a:t>
            </a:r>
            <a:endParaRPr lang="en-GB" dirty="0">
              <a:solidFill>
                <a:prstClr val="black"/>
              </a:solidFill>
              <a:latin typeface="Franklin Gothic Demi" panose="020B0703020102020204" pitchFamily="34" charset="0"/>
            </a:endParaRPr>
          </a:p>
        </p:txBody>
      </p:sp>
      <p:sp>
        <p:nvSpPr>
          <p:cNvPr id="8" name="TextBox 7"/>
          <p:cNvSpPr txBox="1"/>
          <p:nvPr/>
        </p:nvSpPr>
        <p:spPr>
          <a:xfrm>
            <a:off x="2413056" y="3779748"/>
            <a:ext cx="4124912" cy="369332"/>
          </a:xfrm>
          <a:prstGeom prst="rect">
            <a:avLst/>
          </a:prstGeom>
          <a:noFill/>
        </p:spPr>
        <p:txBody>
          <a:bodyPr wrap="none" rtlCol="0">
            <a:spAutoFit/>
          </a:bodyPr>
          <a:lstStyle/>
          <a:p>
            <a:r>
              <a:rPr lang="en-GB" dirty="0">
                <a:solidFill>
                  <a:prstClr val="black"/>
                </a:solidFill>
                <a:latin typeface="Franklin Gothic Demi" panose="020B0703020102020204" pitchFamily="34" charset="0"/>
              </a:rPr>
              <a:t>Mental health support for young carers</a:t>
            </a:r>
            <a:endParaRPr lang="en-GB" dirty="0">
              <a:solidFill>
                <a:prstClr val="black"/>
              </a:solidFill>
              <a:latin typeface="Franklin Gothic Demi" panose="020B0703020102020204" pitchFamily="34" charset="0"/>
            </a:endParaRPr>
          </a:p>
        </p:txBody>
      </p:sp>
      <p:sp>
        <p:nvSpPr>
          <p:cNvPr id="9" name="TextBox 8"/>
          <p:cNvSpPr txBox="1"/>
          <p:nvPr/>
        </p:nvSpPr>
        <p:spPr>
          <a:xfrm>
            <a:off x="2855640" y="1766037"/>
            <a:ext cx="6552728" cy="1815882"/>
          </a:xfrm>
          <a:prstGeom prst="rect">
            <a:avLst/>
          </a:prstGeom>
          <a:noFill/>
        </p:spPr>
        <p:txBody>
          <a:bodyPr wrap="square" rtlCol="0">
            <a:spAutoFit/>
          </a:bodyPr>
          <a:lstStyle/>
          <a:p>
            <a:r>
              <a:rPr lang="en-GB" sz="1600" b="1" dirty="0">
                <a:solidFill>
                  <a:prstClr val="black"/>
                </a:solidFill>
                <a:latin typeface="Franklin Gothic Demi" panose="020B0703020102020204" pitchFamily="34" charset="0"/>
              </a:rPr>
              <a:t>Counselling service</a:t>
            </a:r>
            <a:r>
              <a:rPr lang="en-GB" sz="1600" dirty="0">
                <a:solidFill>
                  <a:prstClr val="black"/>
                </a:solidFill>
                <a:latin typeface="Franklin Gothic Demi" panose="020B0703020102020204" pitchFamily="34" charset="0"/>
              </a:rPr>
              <a:t>: </a:t>
            </a:r>
            <a:r>
              <a:rPr lang="en-GB" sz="1600" dirty="0">
                <a:solidFill>
                  <a:prstClr val="black"/>
                </a:solidFill>
                <a:latin typeface="Franklin Gothic Book" panose="020B0503020102020204" pitchFamily="34" charset="0"/>
              </a:rPr>
              <a:t>Carers can access up to 12 counselling sessions (more if necessary) provided by our volunteer counselling team.</a:t>
            </a:r>
          </a:p>
          <a:p>
            <a:endParaRPr lang="en-GB" sz="1600" dirty="0">
              <a:solidFill>
                <a:prstClr val="black"/>
              </a:solidFill>
              <a:latin typeface="Franklin Gothic Book" panose="020B0503020102020204" pitchFamily="34" charset="0"/>
            </a:endParaRPr>
          </a:p>
          <a:p>
            <a:r>
              <a:rPr lang="en-GB" sz="1600" dirty="0">
                <a:solidFill>
                  <a:prstClr val="black"/>
                </a:solidFill>
                <a:latin typeface="Franklin Gothic Demi" panose="020B0703020102020204" pitchFamily="34" charset="0"/>
              </a:rPr>
              <a:t>Mental health peer support group:</a:t>
            </a:r>
            <a:r>
              <a:rPr lang="en-GB" sz="1600" dirty="0">
                <a:solidFill>
                  <a:prstClr val="black"/>
                </a:solidFill>
                <a:latin typeface="Franklin Gothic Book" panose="020B0503020102020204" pitchFamily="34" charset="0"/>
              </a:rPr>
              <a:t> Available at our Finchley office and facilitated by trained staff.</a:t>
            </a:r>
          </a:p>
          <a:p>
            <a:endParaRPr lang="en-GB" sz="1600" dirty="0">
              <a:solidFill>
                <a:prstClr val="black"/>
              </a:solidFill>
              <a:latin typeface="Franklin Gothic Book" panose="020B0503020102020204" pitchFamily="34" charset="0"/>
            </a:endParaRPr>
          </a:p>
          <a:p>
            <a:r>
              <a:rPr lang="en-GB" sz="1600" dirty="0">
                <a:solidFill>
                  <a:prstClr val="black"/>
                </a:solidFill>
                <a:latin typeface="Franklin Gothic Demi" panose="020B0703020102020204" pitchFamily="34" charset="0"/>
              </a:rPr>
              <a:t>Peer support groups:</a:t>
            </a:r>
            <a:r>
              <a:rPr lang="en-GB" sz="1600" dirty="0">
                <a:solidFill>
                  <a:prstClr val="black"/>
                </a:solidFill>
                <a:latin typeface="Franklin Gothic Book" panose="020B0503020102020204" pitchFamily="34" charset="0"/>
              </a:rPr>
              <a:t> for carers of people with cancer or dementia.</a:t>
            </a:r>
            <a:endParaRPr lang="en-GB" sz="1600" dirty="0">
              <a:solidFill>
                <a:prstClr val="black"/>
              </a:solidFill>
              <a:latin typeface="Franklin Gothic Book" panose="020B0503020102020204" pitchFamily="34" charset="0"/>
            </a:endParaRPr>
          </a:p>
        </p:txBody>
      </p:sp>
      <p:sp>
        <p:nvSpPr>
          <p:cNvPr id="10" name="TextBox 9"/>
          <p:cNvSpPr txBox="1"/>
          <p:nvPr/>
        </p:nvSpPr>
        <p:spPr>
          <a:xfrm>
            <a:off x="2855640" y="4221088"/>
            <a:ext cx="6552728" cy="1569660"/>
          </a:xfrm>
          <a:prstGeom prst="rect">
            <a:avLst/>
          </a:prstGeom>
          <a:noFill/>
        </p:spPr>
        <p:txBody>
          <a:bodyPr wrap="square" rtlCol="0">
            <a:spAutoFit/>
          </a:bodyPr>
          <a:lstStyle/>
          <a:p>
            <a:r>
              <a:rPr lang="en-GB" sz="1600" b="1" dirty="0">
                <a:solidFill>
                  <a:prstClr val="black"/>
                </a:solidFill>
                <a:latin typeface="Franklin Gothic Demi" panose="020B0703020102020204" pitchFamily="34" charset="0"/>
              </a:rPr>
              <a:t>School based one 2 one mentoring</a:t>
            </a:r>
            <a:r>
              <a:rPr lang="en-GB" sz="1600" dirty="0">
                <a:solidFill>
                  <a:prstClr val="black"/>
                </a:solidFill>
                <a:latin typeface="Franklin Gothic Demi" panose="020B0703020102020204" pitchFamily="34" charset="0"/>
              </a:rPr>
              <a:t>: </a:t>
            </a:r>
            <a:r>
              <a:rPr lang="en-GB" sz="1600" dirty="0">
                <a:solidFill>
                  <a:prstClr val="black"/>
                </a:solidFill>
                <a:latin typeface="Franklin Gothic Book" panose="020B0503020102020204" pitchFamily="34" charset="0"/>
              </a:rPr>
              <a:t>young carers can access individual mentoring both in school or outside of school with our trained staff and volunteers.</a:t>
            </a:r>
          </a:p>
          <a:p>
            <a:endParaRPr lang="en-GB" sz="1600" dirty="0">
              <a:solidFill>
                <a:prstClr val="black"/>
              </a:solidFill>
              <a:latin typeface="Franklin Gothic Book" panose="020B0503020102020204" pitchFamily="34" charset="0"/>
            </a:endParaRPr>
          </a:p>
          <a:p>
            <a:r>
              <a:rPr lang="en-GB" sz="1600" dirty="0">
                <a:solidFill>
                  <a:prstClr val="black"/>
                </a:solidFill>
                <a:latin typeface="Franklin Gothic Demi" panose="020B0703020102020204" pitchFamily="34" charset="0"/>
              </a:rPr>
              <a:t>School based group mentoring:</a:t>
            </a:r>
            <a:r>
              <a:rPr lang="en-GB" sz="1600" dirty="0">
                <a:solidFill>
                  <a:prstClr val="black"/>
                </a:solidFill>
                <a:latin typeface="Franklin Gothic Book" panose="020B0503020102020204" pitchFamily="34" charset="0"/>
              </a:rPr>
              <a:t> Group mentoring is available in a number of schools in the Borough.</a:t>
            </a:r>
          </a:p>
        </p:txBody>
      </p:sp>
    </p:spTree>
    <p:extLst>
      <p:ext uri="{BB962C8B-B14F-4D97-AF65-F5344CB8AC3E}">
        <p14:creationId xmlns:p14="http://schemas.microsoft.com/office/powerpoint/2010/main" val="250630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627B77-6FB4-48D1-BBAF-4F46C307EB6D}"/>
              </a:ext>
            </a:extLst>
          </p:cNvPr>
          <p:cNvPicPr>
            <a:picLocks noChangeAspect="1"/>
          </p:cNvPicPr>
          <p:nvPr/>
        </p:nvPicPr>
        <p:blipFill>
          <a:blip r:embed="rId3"/>
          <a:stretch>
            <a:fillRect/>
          </a:stretch>
        </p:blipFill>
        <p:spPr>
          <a:xfrm>
            <a:off x="11610982" y="61443"/>
            <a:ext cx="759330" cy="609856"/>
          </a:xfrm>
          <a:prstGeom prst="rect">
            <a:avLst/>
          </a:prstGeom>
        </p:spPr>
      </p:pic>
      <p:sp>
        <p:nvSpPr>
          <p:cNvPr id="31" name="TextBox 30">
            <a:extLst>
              <a:ext uri="{FF2B5EF4-FFF2-40B4-BE49-F238E27FC236}">
                <a16:creationId xmlns:a16="http://schemas.microsoft.com/office/drawing/2014/main" id="{6F7273CF-F8AC-4B1C-9D1D-38635308F100}"/>
              </a:ext>
            </a:extLst>
          </p:cNvPr>
          <p:cNvSpPr txBox="1"/>
          <p:nvPr/>
        </p:nvSpPr>
        <p:spPr>
          <a:xfrm>
            <a:off x="75107" y="1409799"/>
            <a:ext cx="23706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People were referred to the Network</a:t>
            </a:r>
          </a:p>
        </p:txBody>
      </p:sp>
      <p:grpSp>
        <p:nvGrpSpPr>
          <p:cNvPr id="39" name="Group 38">
            <a:extLst>
              <a:ext uri="{FF2B5EF4-FFF2-40B4-BE49-F238E27FC236}">
                <a16:creationId xmlns:a16="http://schemas.microsoft.com/office/drawing/2014/main" id="{1EDF7D32-73C5-4F5D-BCC8-352B2911586D}"/>
              </a:ext>
            </a:extLst>
          </p:cNvPr>
          <p:cNvGrpSpPr/>
          <p:nvPr/>
        </p:nvGrpSpPr>
        <p:grpSpPr>
          <a:xfrm>
            <a:off x="6187973" y="56071"/>
            <a:ext cx="6004027" cy="6542687"/>
            <a:chOff x="5159393" y="135478"/>
            <a:chExt cx="6627596" cy="6542687"/>
          </a:xfrm>
        </p:grpSpPr>
        <p:pic>
          <p:nvPicPr>
            <p:cNvPr id="10" name="Picture 9">
              <a:extLst>
                <a:ext uri="{FF2B5EF4-FFF2-40B4-BE49-F238E27FC236}">
                  <a16:creationId xmlns:a16="http://schemas.microsoft.com/office/drawing/2014/main" id="{FAD5D9B4-38B8-4283-9D58-8F9B2594FC5A}"/>
                </a:ext>
              </a:extLst>
            </p:cNvPr>
            <p:cNvPicPr>
              <a:picLocks noChangeAspect="1"/>
            </p:cNvPicPr>
            <p:nvPr/>
          </p:nvPicPr>
          <p:blipFill rotWithShape="1">
            <a:blip r:embed="rId4"/>
            <a:srcRect l="51103" t="68587" r="40159" b="16791"/>
            <a:stretch/>
          </p:blipFill>
          <p:spPr>
            <a:xfrm>
              <a:off x="5661073" y="190561"/>
              <a:ext cx="5521163" cy="6487604"/>
            </a:xfrm>
            <a:prstGeom prst="rect">
              <a:avLst/>
            </a:prstGeom>
          </p:spPr>
        </p:pic>
        <p:pic>
          <p:nvPicPr>
            <p:cNvPr id="12" name="Picture 11">
              <a:extLst>
                <a:ext uri="{FF2B5EF4-FFF2-40B4-BE49-F238E27FC236}">
                  <a16:creationId xmlns:a16="http://schemas.microsoft.com/office/drawing/2014/main" id="{A1BB1A1A-E028-4524-BA8F-EB2612B82142}"/>
                </a:ext>
              </a:extLst>
            </p:cNvPr>
            <p:cNvPicPr>
              <a:picLocks noChangeAspect="1"/>
            </p:cNvPicPr>
            <p:nvPr/>
          </p:nvPicPr>
          <p:blipFill rotWithShape="1">
            <a:blip r:embed="rId4"/>
            <a:srcRect l="51103" t="77936" r="40159" b="16791"/>
            <a:stretch/>
          </p:blipFill>
          <p:spPr>
            <a:xfrm>
              <a:off x="5672002" y="1917726"/>
              <a:ext cx="5501930" cy="2339665"/>
            </a:xfrm>
            <a:prstGeom prst="rect">
              <a:avLst/>
            </a:prstGeom>
          </p:spPr>
        </p:pic>
        <p:sp>
          <p:nvSpPr>
            <p:cNvPr id="13" name="Oval 12">
              <a:extLst>
                <a:ext uri="{FF2B5EF4-FFF2-40B4-BE49-F238E27FC236}">
                  <a16:creationId xmlns:a16="http://schemas.microsoft.com/office/drawing/2014/main" id="{A6597781-A22C-4C94-A02C-4EB8F6C2FEF9}"/>
                </a:ext>
              </a:extLst>
            </p:cNvPr>
            <p:cNvSpPr/>
            <p:nvPr/>
          </p:nvSpPr>
          <p:spPr>
            <a:xfrm>
              <a:off x="5616025" y="786960"/>
              <a:ext cx="1974211" cy="1300712"/>
            </a:xfrm>
            <a:prstGeom prst="ellipse">
              <a:avLst/>
            </a:prstGeom>
            <a:solidFill>
              <a:srgbClr val="92D400"/>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31B7CA6B-187F-4259-ACBA-5C4E25930223}"/>
                </a:ext>
              </a:extLst>
            </p:cNvPr>
            <p:cNvSpPr txBox="1"/>
            <p:nvPr/>
          </p:nvSpPr>
          <p:spPr>
            <a:xfrm>
              <a:off x="5664853" y="946618"/>
              <a:ext cx="192538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The NHS digital referral pathway from general practices </a:t>
              </a:r>
            </a:p>
          </p:txBody>
        </p:sp>
        <p:sp>
          <p:nvSpPr>
            <p:cNvPr id="15" name="Oval 14">
              <a:extLst>
                <a:ext uri="{FF2B5EF4-FFF2-40B4-BE49-F238E27FC236}">
                  <a16:creationId xmlns:a16="http://schemas.microsoft.com/office/drawing/2014/main" id="{5C3C8074-762D-4FF4-9F13-CB03CFFCCD66}"/>
                </a:ext>
              </a:extLst>
            </p:cNvPr>
            <p:cNvSpPr/>
            <p:nvPr/>
          </p:nvSpPr>
          <p:spPr>
            <a:xfrm>
              <a:off x="6859561" y="1730202"/>
              <a:ext cx="2745538" cy="1743605"/>
            </a:xfrm>
            <a:prstGeom prst="ellipse">
              <a:avLst/>
            </a:prstGeom>
            <a:solidFill>
              <a:srgbClr val="E82300"/>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EAD968DB-989C-4E80-B982-732BFE403DE1}"/>
                </a:ext>
              </a:extLst>
            </p:cNvPr>
            <p:cNvSpPr txBox="1"/>
            <p:nvPr/>
          </p:nvSpPr>
          <p:spPr>
            <a:xfrm>
              <a:off x="6865173" y="2004829"/>
              <a:ext cx="272829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A multi-sector Joint case management (JCM) group between the voluntary sector, adult social care and the Mental Health Trust </a:t>
              </a:r>
            </a:p>
          </p:txBody>
        </p:sp>
        <p:sp>
          <p:nvSpPr>
            <p:cNvPr id="17" name="Oval 16">
              <a:extLst>
                <a:ext uri="{FF2B5EF4-FFF2-40B4-BE49-F238E27FC236}">
                  <a16:creationId xmlns:a16="http://schemas.microsoft.com/office/drawing/2014/main" id="{52EE9E20-E4B3-438A-8E2C-8AF19B51A814}"/>
                </a:ext>
              </a:extLst>
            </p:cNvPr>
            <p:cNvSpPr/>
            <p:nvPr/>
          </p:nvSpPr>
          <p:spPr>
            <a:xfrm>
              <a:off x="8832113" y="715053"/>
              <a:ext cx="2572904" cy="1300712"/>
            </a:xfrm>
            <a:prstGeom prst="ellipse">
              <a:avLst/>
            </a:prstGeom>
            <a:solidFill>
              <a:srgbClr val="0075AD"/>
            </a:solidFill>
            <a:ln>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41DA89A3-6694-4622-99CF-039A4EFE8E70}"/>
                </a:ext>
              </a:extLst>
            </p:cNvPr>
            <p:cNvSpPr txBox="1"/>
            <p:nvPr/>
          </p:nvSpPr>
          <p:spPr>
            <a:xfrm>
              <a:off x="8876137" y="841931"/>
              <a:ext cx="250110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A single registration process between a community intervention to a clinical service</a:t>
              </a:r>
            </a:p>
          </p:txBody>
        </p:sp>
        <p:sp>
          <p:nvSpPr>
            <p:cNvPr id="19" name="Oval 18">
              <a:extLst>
                <a:ext uri="{FF2B5EF4-FFF2-40B4-BE49-F238E27FC236}">
                  <a16:creationId xmlns:a16="http://schemas.microsoft.com/office/drawing/2014/main" id="{AEE8080C-4DAE-4E30-822B-3505DC193FA4}"/>
                </a:ext>
              </a:extLst>
            </p:cNvPr>
            <p:cNvSpPr/>
            <p:nvPr/>
          </p:nvSpPr>
          <p:spPr>
            <a:xfrm>
              <a:off x="5204824" y="3081576"/>
              <a:ext cx="2204130" cy="1338117"/>
            </a:xfrm>
            <a:prstGeom prst="ellipse">
              <a:avLst/>
            </a:prstGeom>
            <a:solidFill>
              <a:srgbClr val="0075AD"/>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0B78805A-1900-4938-8CC1-AA1C289A70BE}"/>
                </a:ext>
              </a:extLst>
            </p:cNvPr>
            <p:cNvSpPr/>
            <p:nvPr/>
          </p:nvSpPr>
          <p:spPr>
            <a:xfrm>
              <a:off x="9684020" y="2161338"/>
              <a:ext cx="2056550" cy="1540800"/>
            </a:xfrm>
            <a:prstGeom prst="ellipse">
              <a:avLst/>
            </a:prstGeom>
            <a:solidFill>
              <a:srgbClr val="0075AD"/>
            </a:solidFill>
            <a:ln>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C0A6702A-7522-4882-8092-44086C74920C}"/>
                </a:ext>
              </a:extLst>
            </p:cNvPr>
            <p:cNvSpPr txBox="1"/>
            <p:nvPr/>
          </p:nvSpPr>
          <p:spPr>
            <a:xfrm>
              <a:off x="9637602" y="2419856"/>
              <a:ext cx="21493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Supporting services users into volunteering roles with Jewish Volunteering     Network</a:t>
              </a:r>
            </a:p>
          </p:txBody>
        </p:sp>
        <p:sp>
          <p:nvSpPr>
            <p:cNvPr id="22" name="TextBox 21">
              <a:extLst>
                <a:ext uri="{FF2B5EF4-FFF2-40B4-BE49-F238E27FC236}">
                  <a16:creationId xmlns:a16="http://schemas.microsoft.com/office/drawing/2014/main" id="{4C3BEE9B-551C-4982-A226-9A07FD8ABF9F}"/>
                </a:ext>
              </a:extLst>
            </p:cNvPr>
            <p:cNvSpPr txBox="1"/>
            <p:nvPr/>
          </p:nvSpPr>
          <p:spPr>
            <a:xfrm>
              <a:off x="5159393" y="3257019"/>
              <a:ext cx="224956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An online clinical therapeutic service (the Online Wellbeing Programme)</a:t>
              </a:r>
            </a:p>
          </p:txBody>
        </p:sp>
        <p:sp>
          <p:nvSpPr>
            <p:cNvPr id="23" name="Oval 22">
              <a:extLst>
                <a:ext uri="{FF2B5EF4-FFF2-40B4-BE49-F238E27FC236}">
                  <a16:creationId xmlns:a16="http://schemas.microsoft.com/office/drawing/2014/main" id="{BC53E622-2CEC-4CA9-9D60-5B41D348F923}"/>
                </a:ext>
              </a:extLst>
            </p:cNvPr>
            <p:cNvSpPr/>
            <p:nvPr/>
          </p:nvSpPr>
          <p:spPr>
            <a:xfrm>
              <a:off x="7398762" y="3583645"/>
              <a:ext cx="2890566" cy="1477328"/>
            </a:xfrm>
            <a:prstGeom prst="ellipse">
              <a:avLst/>
            </a:prstGeom>
            <a:solidFill>
              <a:srgbClr val="92D400"/>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69CBDD26-F750-4BF0-8988-A11847F9E764}"/>
                </a:ext>
              </a:extLst>
            </p:cNvPr>
            <p:cNvSpPr txBox="1"/>
            <p:nvPr/>
          </p:nvSpPr>
          <p:spPr>
            <a:xfrm>
              <a:off x="7408954" y="3790451"/>
              <a:ext cx="289056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Supporting Barnet’s Time          to Change Organic Hub to promote anti-stigma messages relating to mental health </a:t>
              </a:r>
            </a:p>
          </p:txBody>
        </p:sp>
        <p:sp>
          <p:nvSpPr>
            <p:cNvPr id="25" name="Oval 24">
              <a:extLst>
                <a:ext uri="{FF2B5EF4-FFF2-40B4-BE49-F238E27FC236}">
                  <a16:creationId xmlns:a16="http://schemas.microsoft.com/office/drawing/2014/main" id="{D164281C-0927-45F5-8815-1DBC7D4389C1}"/>
                </a:ext>
              </a:extLst>
            </p:cNvPr>
            <p:cNvSpPr/>
            <p:nvPr/>
          </p:nvSpPr>
          <p:spPr>
            <a:xfrm>
              <a:off x="8918763" y="4986977"/>
              <a:ext cx="2578723" cy="1622645"/>
            </a:xfrm>
            <a:prstGeom prst="ellipse">
              <a:avLst/>
            </a:prstGeom>
            <a:solidFill>
              <a:srgbClr val="E82300"/>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106B6B8A-3A7D-4644-A87D-29BB0381BEF9}"/>
                </a:ext>
              </a:extLst>
            </p:cNvPr>
            <p:cNvSpPr txBox="1"/>
            <p:nvPr/>
          </p:nvSpPr>
          <p:spPr>
            <a:xfrm>
              <a:off x="5592917" y="190561"/>
              <a:ext cx="4172930" cy="1077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 b="0" i="0" u="none" strike="noStrike" kern="1200" cap="none" spc="0" normalizeH="0" baseline="0" noProof="0" dirty="0">
                  <a:ln>
                    <a:noFill/>
                  </a:ln>
                  <a:solidFill>
                    <a:prstClr val="black"/>
                  </a:solidFill>
                  <a:effectLst/>
                  <a:uLnTx/>
                  <a:uFillTx/>
                  <a:latin typeface="Abadi Extra Light" panose="020B0604020202020204" pitchFamily="34" charset="0"/>
                  <a:ea typeface="+mn-ea"/>
                  <a:cs typeface="+mn-cs"/>
                </a:rPr>
                <a:t>Trialled in 2018 -19</a:t>
              </a:r>
            </a:p>
          </p:txBody>
        </p:sp>
        <p:sp>
          <p:nvSpPr>
            <p:cNvPr id="26" name="Oval 25">
              <a:extLst>
                <a:ext uri="{FF2B5EF4-FFF2-40B4-BE49-F238E27FC236}">
                  <a16:creationId xmlns:a16="http://schemas.microsoft.com/office/drawing/2014/main" id="{9FB9E0FA-0BAC-4A8C-8B9F-FBC77C7411F5}"/>
                </a:ext>
              </a:extLst>
            </p:cNvPr>
            <p:cNvSpPr/>
            <p:nvPr/>
          </p:nvSpPr>
          <p:spPr>
            <a:xfrm>
              <a:off x="5460073" y="4896543"/>
              <a:ext cx="2543462" cy="1546293"/>
            </a:xfrm>
            <a:prstGeom prst="ellipse">
              <a:avLst/>
            </a:prstGeom>
            <a:solidFill>
              <a:srgbClr val="92D400"/>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BE6AEAE6-6826-466B-AFF5-221AC9AD6297}"/>
                </a:ext>
              </a:extLst>
            </p:cNvPr>
            <p:cNvSpPr txBox="1"/>
            <p:nvPr/>
          </p:nvSpPr>
          <p:spPr>
            <a:xfrm>
              <a:off x="5529505" y="5088655"/>
              <a:ext cx="239626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Working with Mind in Barnet to help coach service users into         part-time and full-time employment</a:t>
              </a:r>
            </a:p>
          </p:txBody>
        </p:sp>
        <p:sp>
          <p:nvSpPr>
            <p:cNvPr id="28" name="TextBox 27">
              <a:extLst>
                <a:ext uri="{FF2B5EF4-FFF2-40B4-BE49-F238E27FC236}">
                  <a16:creationId xmlns:a16="http://schemas.microsoft.com/office/drawing/2014/main" id="{9CE59C6F-0F47-4743-84EE-21DF499AE456}"/>
                </a:ext>
              </a:extLst>
            </p:cNvPr>
            <p:cNvSpPr txBox="1"/>
            <p:nvPr/>
          </p:nvSpPr>
          <p:spPr>
            <a:xfrm>
              <a:off x="8854237" y="5108129"/>
              <a:ext cx="272053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A patient case        management system group licence for community organisations providing IAPT compliant services</a:t>
              </a:r>
            </a:p>
          </p:txBody>
        </p:sp>
        <p:sp>
          <p:nvSpPr>
            <p:cNvPr id="2" name="TextBox 1">
              <a:extLst>
                <a:ext uri="{FF2B5EF4-FFF2-40B4-BE49-F238E27FC236}">
                  <a16:creationId xmlns:a16="http://schemas.microsoft.com/office/drawing/2014/main" id="{697F70F5-D6AA-4A59-B302-1926A3D89C6E}"/>
                </a:ext>
              </a:extLst>
            </p:cNvPr>
            <p:cNvSpPr txBox="1"/>
            <p:nvPr/>
          </p:nvSpPr>
          <p:spPr>
            <a:xfrm>
              <a:off x="5460073" y="135478"/>
              <a:ext cx="58254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What we trialled in 2018-19</a:t>
              </a:r>
            </a:p>
          </p:txBody>
        </p:sp>
      </p:grpSp>
      <p:sp>
        <p:nvSpPr>
          <p:cNvPr id="5" name="TextBox 4">
            <a:extLst>
              <a:ext uri="{FF2B5EF4-FFF2-40B4-BE49-F238E27FC236}">
                <a16:creationId xmlns:a16="http://schemas.microsoft.com/office/drawing/2014/main" id="{CCBC714C-0D6C-4B2F-A2D2-AF2F6F504466}"/>
              </a:ext>
            </a:extLst>
          </p:cNvPr>
          <p:cNvSpPr txBox="1"/>
          <p:nvPr/>
        </p:nvSpPr>
        <p:spPr>
          <a:xfrm>
            <a:off x="2445521" y="6352600"/>
            <a:ext cx="510729" cy="3645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00DC6AA-AD4B-4BB6-AD78-9DD3D9D5173A}"/>
              </a:ext>
            </a:extLst>
          </p:cNvPr>
          <p:cNvPicPr>
            <a:picLocks noChangeAspect="1"/>
          </p:cNvPicPr>
          <p:nvPr/>
        </p:nvPicPr>
        <p:blipFill rotWithShape="1">
          <a:blip r:embed="rId4"/>
          <a:srcRect l="40922" t="34387" r="40159" b="16309"/>
          <a:stretch/>
        </p:blipFill>
        <p:spPr>
          <a:xfrm>
            <a:off x="118645" y="71613"/>
            <a:ext cx="4462732" cy="6404249"/>
          </a:xfrm>
          <a:prstGeom prst="rect">
            <a:avLst/>
          </a:prstGeom>
        </p:spPr>
      </p:pic>
      <p:pic>
        <p:nvPicPr>
          <p:cNvPr id="7" name="Picture 6">
            <a:extLst>
              <a:ext uri="{FF2B5EF4-FFF2-40B4-BE49-F238E27FC236}">
                <a16:creationId xmlns:a16="http://schemas.microsoft.com/office/drawing/2014/main" id="{12D1B60C-E249-480F-9A7C-A199309AEF90}"/>
              </a:ext>
            </a:extLst>
          </p:cNvPr>
          <p:cNvPicPr>
            <a:picLocks noChangeAspect="1"/>
          </p:cNvPicPr>
          <p:nvPr/>
        </p:nvPicPr>
        <p:blipFill rotWithShape="1">
          <a:blip r:embed="rId4"/>
          <a:srcRect l="54896" t="64874" r="40491" b="33308"/>
          <a:stretch/>
        </p:blipFill>
        <p:spPr>
          <a:xfrm>
            <a:off x="3351686" y="2858353"/>
            <a:ext cx="1178524" cy="947784"/>
          </a:xfrm>
          <a:prstGeom prst="rect">
            <a:avLst/>
          </a:prstGeom>
        </p:spPr>
      </p:pic>
      <p:sp>
        <p:nvSpPr>
          <p:cNvPr id="3" name="TextBox 2">
            <a:extLst>
              <a:ext uri="{FF2B5EF4-FFF2-40B4-BE49-F238E27FC236}">
                <a16:creationId xmlns:a16="http://schemas.microsoft.com/office/drawing/2014/main" id="{14596F54-FB3F-4CDF-8D0A-B7AC786F9C0C}"/>
              </a:ext>
            </a:extLst>
          </p:cNvPr>
          <p:cNvSpPr txBox="1"/>
          <p:nvPr/>
        </p:nvSpPr>
        <p:spPr>
          <a:xfrm>
            <a:off x="3336467" y="2895365"/>
            <a:ext cx="123426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People were referred      to the Linkworker team</a:t>
            </a:r>
          </a:p>
        </p:txBody>
      </p:sp>
      <p:pic>
        <p:nvPicPr>
          <p:cNvPr id="30" name="Picture 29">
            <a:extLst>
              <a:ext uri="{FF2B5EF4-FFF2-40B4-BE49-F238E27FC236}">
                <a16:creationId xmlns:a16="http://schemas.microsoft.com/office/drawing/2014/main" id="{DA71A203-4192-4B0A-A2EB-8E044468F245}"/>
              </a:ext>
            </a:extLst>
          </p:cNvPr>
          <p:cNvPicPr>
            <a:picLocks noChangeAspect="1"/>
          </p:cNvPicPr>
          <p:nvPr/>
        </p:nvPicPr>
        <p:blipFill rotWithShape="1">
          <a:blip r:embed="rId4"/>
          <a:srcRect l="54896" t="64874" r="40491" b="33308"/>
          <a:stretch/>
        </p:blipFill>
        <p:spPr>
          <a:xfrm>
            <a:off x="181942" y="1310103"/>
            <a:ext cx="1818552" cy="635032"/>
          </a:xfrm>
          <a:prstGeom prst="rect">
            <a:avLst/>
          </a:prstGeom>
        </p:spPr>
      </p:pic>
      <p:pic>
        <p:nvPicPr>
          <p:cNvPr id="32" name="Picture 31">
            <a:extLst>
              <a:ext uri="{FF2B5EF4-FFF2-40B4-BE49-F238E27FC236}">
                <a16:creationId xmlns:a16="http://schemas.microsoft.com/office/drawing/2014/main" id="{9868AE18-0C60-41FD-ABF3-60D49E340520}"/>
              </a:ext>
            </a:extLst>
          </p:cNvPr>
          <p:cNvPicPr>
            <a:picLocks noChangeAspect="1"/>
          </p:cNvPicPr>
          <p:nvPr/>
        </p:nvPicPr>
        <p:blipFill rotWithShape="1">
          <a:blip r:embed="rId4"/>
          <a:srcRect l="51259" t="78136" r="40159" b="17497"/>
          <a:stretch/>
        </p:blipFill>
        <p:spPr>
          <a:xfrm>
            <a:off x="2526845" y="5387502"/>
            <a:ext cx="2024312" cy="567199"/>
          </a:xfrm>
          <a:prstGeom prst="rect">
            <a:avLst/>
          </a:prstGeom>
        </p:spPr>
      </p:pic>
      <p:sp>
        <p:nvSpPr>
          <p:cNvPr id="33" name="TextBox 32">
            <a:extLst>
              <a:ext uri="{FF2B5EF4-FFF2-40B4-BE49-F238E27FC236}">
                <a16:creationId xmlns:a16="http://schemas.microsoft.com/office/drawing/2014/main" id="{2BB00199-101B-473D-A3DF-1DBBFFF695A1}"/>
              </a:ext>
            </a:extLst>
          </p:cNvPr>
          <p:cNvSpPr txBox="1"/>
          <p:nvPr/>
        </p:nvSpPr>
        <p:spPr>
          <a:xfrm>
            <a:off x="2478299" y="5377440"/>
            <a:ext cx="2133263" cy="5772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People were referred to the IAPT Team</a:t>
            </a:r>
          </a:p>
        </p:txBody>
      </p:sp>
      <p:pic>
        <p:nvPicPr>
          <p:cNvPr id="35" name="Picture 34">
            <a:extLst>
              <a:ext uri="{FF2B5EF4-FFF2-40B4-BE49-F238E27FC236}">
                <a16:creationId xmlns:a16="http://schemas.microsoft.com/office/drawing/2014/main" id="{6268DDE9-75DC-435B-BE28-D3844924FCA0}"/>
              </a:ext>
            </a:extLst>
          </p:cNvPr>
          <p:cNvPicPr>
            <a:picLocks noChangeAspect="1"/>
          </p:cNvPicPr>
          <p:nvPr/>
        </p:nvPicPr>
        <p:blipFill rotWithShape="1">
          <a:blip r:embed="rId4"/>
          <a:srcRect l="49573" t="41039" r="49013" b="51665"/>
          <a:stretch/>
        </p:blipFill>
        <p:spPr>
          <a:xfrm>
            <a:off x="390945" y="5064108"/>
            <a:ext cx="1931037" cy="454668"/>
          </a:xfrm>
          <a:prstGeom prst="rect">
            <a:avLst/>
          </a:prstGeom>
        </p:spPr>
      </p:pic>
      <p:sp>
        <p:nvSpPr>
          <p:cNvPr id="36" name="TextBox 35">
            <a:extLst>
              <a:ext uri="{FF2B5EF4-FFF2-40B4-BE49-F238E27FC236}">
                <a16:creationId xmlns:a16="http://schemas.microsoft.com/office/drawing/2014/main" id="{66F07C52-0D5A-4C0B-9BAC-1B01894A4D4C}"/>
              </a:ext>
            </a:extLst>
          </p:cNvPr>
          <p:cNvSpPr txBox="1"/>
          <p:nvPr/>
        </p:nvSpPr>
        <p:spPr>
          <a:xfrm>
            <a:off x="181942" y="4941515"/>
            <a:ext cx="2133263" cy="5772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People accessed the Barnet Wellbeing Hub</a:t>
            </a:r>
          </a:p>
        </p:txBody>
      </p:sp>
      <p:sp>
        <p:nvSpPr>
          <p:cNvPr id="11" name="Heart 10">
            <a:extLst>
              <a:ext uri="{FF2B5EF4-FFF2-40B4-BE49-F238E27FC236}">
                <a16:creationId xmlns:a16="http://schemas.microsoft.com/office/drawing/2014/main" id="{CB1CB09E-3A69-467A-89B2-B4038DCF3D2D}"/>
              </a:ext>
            </a:extLst>
          </p:cNvPr>
          <p:cNvSpPr/>
          <p:nvPr/>
        </p:nvSpPr>
        <p:spPr>
          <a:xfrm>
            <a:off x="2503530" y="241753"/>
            <a:ext cx="1757741" cy="1477972"/>
          </a:xfrm>
          <a:prstGeom prst="heart">
            <a:avLst/>
          </a:prstGeom>
          <a:solidFill>
            <a:srgbClr val="E8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7BD9CFF2-A052-4297-994E-7FBF06F2E329}"/>
              </a:ext>
            </a:extLst>
          </p:cNvPr>
          <p:cNvSpPr txBox="1"/>
          <p:nvPr/>
        </p:nvSpPr>
        <p:spPr>
          <a:xfrm>
            <a:off x="2653514" y="834954"/>
            <a:ext cx="1423264" cy="820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People were offered an EHC</a:t>
            </a:r>
          </a:p>
        </p:txBody>
      </p:sp>
      <p:sp>
        <p:nvSpPr>
          <p:cNvPr id="38" name="TextBox 37">
            <a:extLst>
              <a:ext uri="{FF2B5EF4-FFF2-40B4-BE49-F238E27FC236}">
                <a16:creationId xmlns:a16="http://schemas.microsoft.com/office/drawing/2014/main" id="{F0813D1F-B6F7-4185-B8BE-E563EB805B4D}"/>
              </a:ext>
            </a:extLst>
          </p:cNvPr>
          <p:cNvSpPr txBox="1"/>
          <p:nvPr/>
        </p:nvSpPr>
        <p:spPr>
          <a:xfrm>
            <a:off x="2636432" y="512592"/>
            <a:ext cx="1423264" cy="4557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1599</a:t>
            </a:r>
          </a:p>
        </p:txBody>
      </p:sp>
      <p:pic>
        <p:nvPicPr>
          <p:cNvPr id="40" name="Picture 39">
            <a:extLst>
              <a:ext uri="{FF2B5EF4-FFF2-40B4-BE49-F238E27FC236}">
                <a16:creationId xmlns:a16="http://schemas.microsoft.com/office/drawing/2014/main" id="{786BD209-AFCC-45D1-9922-1139DC61083A}"/>
              </a:ext>
            </a:extLst>
          </p:cNvPr>
          <p:cNvPicPr>
            <a:picLocks noChangeAspect="1"/>
          </p:cNvPicPr>
          <p:nvPr/>
        </p:nvPicPr>
        <p:blipFill rotWithShape="1">
          <a:blip r:embed="rId5"/>
          <a:srcRect l="26225" t="8391" r="24318" b="10624"/>
          <a:stretch/>
        </p:blipFill>
        <p:spPr>
          <a:xfrm>
            <a:off x="4622100" y="4465043"/>
            <a:ext cx="1670745" cy="2188654"/>
          </a:xfrm>
          <a:prstGeom prst="rect">
            <a:avLst/>
          </a:prstGeom>
          <a:ln>
            <a:solidFill>
              <a:schemeClr val="accent1"/>
            </a:solidFill>
          </a:ln>
        </p:spPr>
      </p:pic>
      <p:pic>
        <p:nvPicPr>
          <p:cNvPr id="48" name="Picture 47">
            <a:extLst>
              <a:ext uri="{FF2B5EF4-FFF2-40B4-BE49-F238E27FC236}">
                <a16:creationId xmlns:a16="http://schemas.microsoft.com/office/drawing/2014/main" id="{9AFB1428-1881-4E67-B088-C5AC5A87727F}"/>
              </a:ext>
            </a:extLst>
          </p:cNvPr>
          <p:cNvPicPr>
            <a:picLocks noChangeAspect="1"/>
          </p:cNvPicPr>
          <p:nvPr/>
        </p:nvPicPr>
        <p:blipFill>
          <a:blip r:embed="rId6"/>
          <a:stretch>
            <a:fillRect/>
          </a:stretch>
        </p:blipFill>
        <p:spPr>
          <a:xfrm>
            <a:off x="4765955" y="424"/>
            <a:ext cx="1458226" cy="4229998"/>
          </a:xfrm>
          <a:prstGeom prst="rect">
            <a:avLst/>
          </a:prstGeom>
        </p:spPr>
      </p:pic>
    </p:spTree>
    <p:extLst>
      <p:ext uri="{BB962C8B-B14F-4D97-AF65-F5344CB8AC3E}">
        <p14:creationId xmlns:p14="http://schemas.microsoft.com/office/powerpoint/2010/main" val="73516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0D0A99CE-DDB3-4822-8923-7047B5BD8E33}"/>
              </a:ext>
            </a:extLst>
          </p:cNvPr>
          <p:cNvSpPr txBox="1"/>
          <p:nvPr/>
        </p:nvSpPr>
        <p:spPr>
          <a:xfrm>
            <a:off x="546351" y="433545"/>
            <a:ext cx="11139854" cy="93044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a:ln>
                  <a:noFill/>
                </a:ln>
                <a:solidFill>
                  <a:srgbClr val="FFFFFF"/>
                </a:solidFill>
                <a:effectLst/>
                <a:uLnTx/>
                <a:uFillTx/>
                <a:latin typeface="Calibri Light"/>
                <a:ea typeface="+mn-ea"/>
                <a:cs typeface="+mn-cs"/>
              </a:rPr>
              <a:t>18 - 25 Wellbeing Service</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82D288-0985-41F4-BE09-60203EAE4F1A}"/>
              </a:ext>
            </a:extLst>
          </p:cNvPr>
          <p:cNvPicPr>
            <a:picLocks noChangeAspect="1"/>
          </p:cNvPicPr>
          <p:nvPr/>
        </p:nvPicPr>
        <p:blipFill rotWithShape="1">
          <a:blip r:embed="rId3"/>
          <a:srcRect l="38077" t="20704" r="38269" b="51343"/>
          <a:stretch/>
        </p:blipFill>
        <p:spPr>
          <a:xfrm>
            <a:off x="331567" y="2612277"/>
            <a:ext cx="5455917" cy="3626719"/>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E68B28-89EE-4AA6-87AB-7112675A9998}"/>
              </a:ext>
            </a:extLst>
          </p:cNvPr>
          <p:cNvPicPr>
            <a:picLocks noChangeAspect="1"/>
          </p:cNvPicPr>
          <p:nvPr/>
        </p:nvPicPr>
        <p:blipFill rotWithShape="1">
          <a:blip r:embed="rId3"/>
          <a:srcRect l="38077" t="49941" r="38269" b="22975"/>
          <a:stretch/>
        </p:blipFill>
        <p:spPr>
          <a:xfrm>
            <a:off x="6445073" y="2668649"/>
            <a:ext cx="5455917" cy="3513974"/>
          </a:xfrm>
          <a:prstGeom prst="rect">
            <a:avLst/>
          </a:prstGeom>
        </p:spPr>
      </p:pic>
      <p:pic>
        <p:nvPicPr>
          <p:cNvPr id="8" name="Picture 7">
            <a:extLst>
              <a:ext uri="{FF2B5EF4-FFF2-40B4-BE49-F238E27FC236}">
                <a16:creationId xmlns:a16="http://schemas.microsoft.com/office/drawing/2014/main" id="{6BB146CD-8BB3-4A1F-AD5C-635523F4F335}"/>
              </a:ext>
            </a:extLst>
          </p:cNvPr>
          <p:cNvPicPr>
            <a:picLocks noChangeAspect="1"/>
          </p:cNvPicPr>
          <p:nvPr/>
        </p:nvPicPr>
        <p:blipFill>
          <a:blip r:embed="rId4"/>
          <a:stretch>
            <a:fillRect/>
          </a:stretch>
        </p:blipFill>
        <p:spPr>
          <a:xfrm>
            <a:off x="10909452" y="448398"/>
            <a:ext cx="1075692" cy="863942"/>
          </a:xfrm>
          <a:prstGeom prst="rect">
            <a:avLst/>
          </a:prstGeom>
        </p:spPr>
      </p:pic>
    </p:spTree>
    <p:extLst>
      <p:ext uri="{BB962C8B-B14F-4D97-AF65-F5344CB8AC3E}">
        <p14:creationId xmlns:p14="http://schemas.microsoft.com/office/powerpoint/2010/main" val="249011667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Inclusion Barnet">
      <a:dk1>
        <a:sysClr val="windowText" lastClr="000000"/>
      </a:dk1>
      <a:lt1>
        <a:sysClr val="window" lastClr="FFFFFF"/>
      </a:lt1>
      <a:dk2>
        <a:srgbClr val="2C3C43"/>
      </a:dk2>
      <a:lt2>
        <a:srgbClr val="EBEBEB"/>
      </a:lt2>
      <a:accent1>
        <a:srgbClr val="FFCA08"/>
      </a:accent1>
      <a:accent2>
        <a:srgbClr val="223A7A"/>
      </a:accent2>
      <a:accent3>
        <a:srgbClr val="7E7E7E"/>
      </a:accent3>
      <a:accent4>
        <a:srgbClr val="F99F1A"/>
      </a:accent4>
      <a:accent5>
        <a:srgbClr val="3F8ABD"/>
      </a:accent5>
      <a:accent6>
        <a:srgbClr val="FFE001"/>
      </a:accent6>
      <a:hlink>
        <a:srgbClr val="223A7A"/>
      </a:hlink>
      <a:folHlink>
        <a:srgbClr val="223A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D448C88B62C498A2CF3910C3E1381" ma:contentTypeVersion="10" ma:contentTypeDescription="Create a new document." ma:contentTypeScope="" ma:versionID="8b42497d592ecfb678a95a1a7a7b3742">
  <xsd:schema xmlns:xsd="http://www.w3.org/2001/XMLSchema" xmlns:xs="http://www.w3.org/2001/XMLSchema" xmlns:p="http://schemas.microsoft.com/office/2006/metadata/properties" xmlns:ns2="bc54de2c-f0e5-4b97-9d46-a543f1f48b9c" xmlns:ns3="b85158e3-5893-481a-a3a8-e29d54ddf9e3" targetNamespace="http://schemas.microsoft.com/office/2006/metadata/properties" ma:root="true" ma:fieldsID="ad603c7eb18c5ca1cb7af847f83911b6" ns2:_="" ns3:_="">
    <xsd:import namespace="bc54de2c-f0e5-4b97-9d46-a543f1f48b9c"/>
    <xsd:import namespace="b85158e3-5893-481a-a3a8-e29d54ddf9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4de2c-f0e5-4b97-9d46-a543f1f48b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5158e3-5893-481a-a3a8-e29d54ddf9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B70D2-6F26-4F23-98FB-DBA50BB4024D}"/>
</file>

<file path=customXml/itemProps2.xml><?xml version="1.0" encoding="utf-8"?>
<ds:datastoreItem xmlns:ds="http://schemas.openxmlformats.org/officeDocument/2006/customXml" ds:itemID="{92DDF285-2E1F-42BF-A53D-36084490C84E}"/>
</file>

<file path=customXml/itemProps3.xml><?xml version="1.0" encoding="utf-8"?>
<ds:datastoreItem xmlns:ds="http://schemas.openxmlformats.org/officeDocument/2006/customXml" ds:itemID="{FA421D9A-2D9A-4CC1-BD91-A0953562B3F0}"/>
</file>

<file path=docProps/app.xml><?xml version="1.0" encoding="utf-8"?>
<Properties xmlns="http://schemas.openxmlformats.org/officeDocument/2006/extended-properties" xmlns:vt="http://schemas.openxmlformats.org/officeDocument/2006/docPropsVTypes">
  <TotalTime>9</TotalTime>
  <Words>1905</Words>
  <Application>Microsoft Office PowerPoint</Application>
  <PresentationFormat>Widescreen</PresentationFormat>
  <Paragraphs>121</Paragraphs>
  <Slides>13</Slides>
  <Notes>2</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13</vt:i4>
      </vt:variant>
    </vt:vector>
  </HeadingPairs>
  <TitlesOfParts>
    <vt:vector size="33" baseType="lpstr">
      <vt:lpstr>Abadi Extra Light</vt:lpstr>
      <vt:lpstr>Arial</vt:lpstr>
      <vt:lpstr>Calibri</vt:lpstr>
      <vt:lpstr>Calibri Light</vt:lpstr>
      <vt:lpstr>Century Gothic</vt:lpstr>
      <vt:lpstr>Franklin Gothic Book</vt:lpstr>
      <vt:lpstr>Franklin Gothic Demi</vt:lpstr>
      <vt:lpstr>Microsoft Sans Serif</vt:lpstr>
      <vt:lpstr>Poppins</vt:lpstr>
      <vt:lpstr>Trebuchet MS</vt:lpstr>
      <vt:lpstr>Wingdings</vt:lpstr>
      <vt:lpstr>Wingdings 2</vt:lpstr>
      <vt:lpstr>Wingdings 3</vt:lpstr>
      <vt:lpstr>Office Theme</vt:lpstr>
      <vt:lpstr>Facet</vt:lpstr>
      <vt:lpstr>1_Office Theme</vt:lpstr>
      <vt:lpstr>Opulent</vt:lpstr>
      <vt:lpstr>2_Office Theme</vt:lpstr>
      <vt:lpstr>3_Office Theme</vt:lpstr>
      <vt:lpstr>4_office theme</vt:lpstr>
      <vt:lpstr>The VCS Mental Health Offer in Barnet</vt:lpstr>
      <vt:lpstr>Strength and Learning Through Horses</vt:lpstr>
      <vt:lpstr>PowerPoint Presentation</vt:lpstr>
      <vt:lpstr>Welcome to Rephael House     Rephael House is independent charity established since 1997 and offers one to one professional therapy.   We provide a professional therapeutic service for a cross section of the community, including a bespoke robust in-school therapy service. Alongside our comprehensive range of services, we also offer a free CAMHS funded Hertfordshire service for anyone that lives within the Hatfield and Welwyn area. This service is for young people aged between 13 – 19 years. CAMHS Barnet also fund a weekday and Saturday service for anyone aged 4 – 19 years from the London Borough of Barnet.    Our services  Play therapy, available for children aged between 4 and 12 years. One to one therapy for young people aged between 13 and 25 years. Therapy for parents of children and young people already attending the centre. Therapy for those experiencing bereavement following the loss of a pregnancy, baby or child, no matter the age or circumstances. Counselling for pregnancy issues including crisis pregnancy and women suffering post-pre-natal illness. A therapy service for anyone affected by domestic abuse. General therapy service - this is for anyone not eligible to access our other services.  For more information:  Office: 020 8440 9144 Email: ceo@rephaelhouse.org.uk WhatsApp: 07922 141 392 </vt:lpstr>
      <vt:lpstr>     Terapia’s  SPACE 2 GROW Project</vt:lpstr>
      <vt:lpstr>Who WE ARE</vt:lpstr>
      <vt:lpstr>PowerPoint Presentation</vt:lpstr>
      <vt:lpstr>PowerPoint Presentation</vt:lpstr>
      <vt:lpstr>PowerPoint Presentation</vt:lpstr>
      <vt:lpstr>PowerPoint Presentation</vt:lpstr>
      <vt:lpstr>PowerPoint Presentation</vt:lpstr>
      <vt:lpstr>The Inclusion Barnet Mental Health offer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VCS Mental Health Offer in Barnet</dc:title>
  <dc:creator>Caroline Collier</dc:creator>
  <cp:lastModifiedBy>Caroline Collier</cp:lastModifiedBy>
  <cp:revision>2</cp:revision>
  <dcterms:created xsi:type="dcterms:W3CDTF">2019-09-16T10:11:33Z</dcterms:created>
  <dcterms:modified xsi:type="dcterms:W3CDTF">2019-09-16T10:21:05Z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0x01010090DD448C88B62C498A2CF3910C3E1381</vt:lpwstr>
  </property>
  <property fmtid="{D5CDD505-2E9C-101B-9397-08002B2CF9AE}" pid="3" name="_AdHocReviewCycleID">
    <vt:i4>758594630</vt:i4>
  </property>
  <property fmtid="{D5CDD505-2E9C-101B-9397-08002B2CF9AE}" pid="4" name="_NewReviewCycle">
    <vt:lpwstr/>
  </property>
  <property fmtid="{D5CDD505-2E9C-101B-9397-08002B2CF9AE}" pid="5" name="_EmailSubject">
    <vt:lpwstr>Change Communities Together Network presentation</vt:lpwstr>
  </property>
  <property fmtid="{D5CDD505-2E9C-101B-9397-08002B2CF9AE}" pid="6" name="_AuthorEmail">
    <vt:lpwstr>Danusia.Brzezicka@Barnet.gov.uk</vt:lpwstr>
  </property>
  <property fmtid="{D5CDD505-2E9C-101B-9397-08002B2CF9AE}" pid="7" name="_AuthorEmailDisplayName">
    <vt:lpwstr>Brzezicka, Danusia</vt:lpwstr>
  </property>
</Properties>
</file>